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1"/>
    <p:sldMasterId id="2147483771" r:id="rId2"/>
  </p:sldMasterIdLst>
  <p:notesMasterIdLst>
    <p:notesMasterId r:id="rId17"/>
  </p:notesMasterIdLst>
  <p:handoutMasterIdLst>
    <p:handoutMasterId r:id="rId18"/>
  </p:handoutMasterIdLst>
  <p:sldIdLst>
    <p:sldId id="480" r:id="rId3"/>
    <p:sldId id="467" r:id="rId4"/>
    <p:sldId id="468" r:id="rId5"/>
    <p:sldId id="476" r:id="rId6"/>
    <p:sldId id="469" r:id="rId7"/>
    <p:sldId id="483" r:id="rId8"/>
    <p:sldId id="484" r:id="rId9"/>
    <p:sldId id="478" r:id="rId10"/>
    <p:sldId id="477" r:id="rId11"/>
    <p:sldId id="472" r:id="rId12"/>
    <p:sldId id="473" r:id="rId13"/>
    <p:sldId id="479" r:id="rId14"/>
    <p:sldId id="481" r:id="rId15"/>
    <p:sldId id="475" r:id="rId16"/>
  </p:sldIdLst>
  <p:sldSz cx="9144000" cy="6858000" type="screen4x3"/>
  <p:notesSz cx="7315200" cy="96012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400" b="0" i="0" u="none" strike="noStrike" kern="1" spc="0" baseline="0">
        <a:solidFill>
          <a:schemeClr val="tx1"/>
        </a:solidFill>
        <a:effectLst/>
        <a:latin typeface="Verdana" pitchFamily="2" charset="0"/>
        <a:ea typeface="Verdana" pitchFamily="2" charset="0"/>
        <a:cs typeface="Verdana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400" b="0" i="0" u="none" strike="noStrike" kern="1" spc="0" baseline="0">
        <a:solidFill>
          <a:schemeClr val="tx1"/>
        </a:solidFill>
        <a:effectLst/>
        <a:latin typeface="Verdana" pitchFamily="2" charset="0"/>
        <a:ea typeface="Verdana" pitchFamily="2" charset="0"/>
        <a:cs typeface="Verdana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400" b="0" i="0" u="none" strike="noStrike" kern="1" spc="0" baseline="0">
        <a:solidFill>
          <a:schemeClr val="tx1"/>
        </a:solidFill>
        <a:effectLst/>
        <a:latin typeface="Verdana" pitchFamily="2" charset="0"/>
        <a:ea typeface="Verdana" pitchFamily="2" charset="0"/>
        <a:cs typeface="Verdana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400" b="0" i="0" u="none" strike="noStrike" kern="1" spc="0" baseline="0">
        <a:solidFill>
          <a:schemeClr val="tx1"/>
        </a:solidFill>
        <a:effectLst/>
        <a:latin typeface="Verdana" pitchFamily="2" charset="0"/>
        <a:ea typeface="Verdana" pitchFamily="2" charset="0"/>
        <a:cs typeface="Verdana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2400" b="0" i="0" u="none" strike="noStrike" kern="1" spc="0" baseline="0">
        <a:solidFill>
          <a:schemeClr val="tx1"/>
        </a:solidFill>
        <a:effectLst/>
        <a:latin typeface="Verdana" pitchFamily="2" charset="0"/>
        <a:ea typeface="Verdana" pitchFamily="2" charset="0"/>
        <a:cs typeface="Verdana" pitchFamily="2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:pr="smNativeData" xmlns:p14="http://schemas.microsoft.com/office/powerpoint/2010/main" xmlns="" dt="1611670529" val="980" rev64="64" revOS="4"/>
      <pr:smFileRevision xmlns:pr="smNativeData" xmlns:p14="http://schemas.microsoft.com/office/powerpoint/2010/main" xmlns="" dt="1611670529" val="0"/>
      <pr:guideOptions xmlns:pr="smNativeData" xmlns:p14="http://schemas.microsoft.com/office/powerpoint/2010/main" xmlns="" dt="1611670529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1230" y="212"/>
      </p:cViewPr>
      <p:guideLst>
        <p:guide orient="horz" pos="3024"/>
        <p:guide pos="2304"/>
      </p:guideLst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HwAAAAAAAAAfAAAAAAAAAAAAAAAA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IMTAAD2AgAAEAAAACYAAAAIAAAAv58AAP//wQE="/>
              </a:ext>
            </a:extLst>
          </p:cNvSpPr>
          <p:nvPr>
            <p:ph type="hdr" sz="quarter"/>
          </p:nvPr>
        </p:nvSpPr>
        <p:spPr>
          <a:xfrm>
            <a:off x="0" y="0"/>
            <a:ext cx="3171825" cy="481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t">
            <a:prstTxWarp prst="textNoShape">
              <a:avLst/>
            </a:prstTxWarp>
          </a:bodyPr>
          <a:lstStyle>
            <a:lvl1pPr defTabSz="957580">
              <a:spcBef>
                <a:spcPts val="0"/>
              </a:spcBef>
              <a:tabLst/>
              <a:defRPr sz="1000" i="1">
                <a:latin typeface="Geneva" charset="0"/>
                <a:ea typeface="Verdana" pitchFamily="2" charset="0"/>
                <a:cs typeface="Verdana" pitchFamily="2" charset="0"/>
              </a:defRPr>
            </a:lvl1pPr>
          </a:lstStyle>
          <a:p>
            <a:endParaRPr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HwAAAAAAAAAfAAAAAAAAAAAAAAAA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AAAAAAAtAAD2AgAAEAAAACYAAAAIAAAAv58AAP//wQE="/>
              </a:ext>
            </a:extLst>
          </p:cNvSpPr>
          <p:nvPr>
            <p:ph type="dt" sz="quarter" idx="1"/>
          </p:nvPr>
        </p:nvSpPr>
        <p:spPr>
          <a:xfrm>
            <a:off x="4143375" y="0"/>
            <a:ext cx="3171825" cy="481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t">
            <a:prstTxWarp prst="textNoShape">
              <a:avLst/>
            </a:prstTxWarp>
          </a:bodyPr>
          <a:lstStyle>
            <a:lvl1pPr algn="r" defTabSz="957580">
              <a:spcBef>
                <a:spcPts val="0"/>
              </a:spcBef>
              <a:tabLst/>
              <a:defRPr sz="1000" i="1">
                <a:latin typeface="Geneva" charset="0"/>
                <a:ea typeface="Verdana" pitchFamily="2" charset="0"/>
                <a:cs typeface="Verdana" pitchFamily="2" charset="0"/>
              </a:defRPr>
            </a:lvl1pPr>
          </a:lstStyle>
          <a:p>
            <a:endParaRPr/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GzgAAIMTAAAQOwAAEAAAACYAAAAIAAAAv58AAP//wQE="/>
              </a:ext>
            </a:extLst>
          </p:cNvSpPr>
          <p:nvPr>
            <p:ph type="ftr" sz="quarter" idx="2"/>
          </p:nvPr>
        </p:nvSpPr>
        <p:spPr>
          <a:xfrm>
            <a:off x="0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>
            <a:prstTxWarp prst="textNoShape">
              <a:avLst/>
            </a:prstTxWarp>
          </a:bodyPr>
          <a:lstStyle>
            <a:lvl1pPr defTabSz="957580">
              <a:spcBef>
                <a:spcPts val="0"/>
              </a:spcBef>
              <a:tabLst/>
              <a:defRPr sz="1000" i="1">
                <a:latin typeface="Geneva" charset="0"/>
                <a:ea typeface="Verdana" pitchFamily="2" charset="0"/>
                <a:cs typeface="Verdana" pitchFamily="2" charset="0"/>
              </a:defRPr>
            </a:lvl1pPr>
          </a:lstStyle>
          <a:p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GAAAozcAAJgrAACYOgAAEAAAACYAAAAIAAAAv58AAP//wQE="/>
              </a:ext>
            </a:extLst>
          </p:cNvSpPr>
          <p:nvPr>
            <p:ph type="sldNum" sz="quarter" idx="3"/>
          </p:nvPr>
        </p:nvSpPr>
        <p:spPr>
          <a:xfrm>
            <a:off x="3914775" y="90443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>
            <a:prstTxWarp prst="textNoShape">
              <a:avLst/>
            </a:prstTxWarp>
          </a:bodyPr>
          <a:lstStyle>
            <a:lvl1pPr algn="r" defTabSz="957580">
              <a:spcBef>
                <a:spcPts val="0"/>
              </a:spcBef>
              <a:tabLst/>
            </a:lvl1pPr>
          </a:lstStyle>
          <a:p>
            <a:fld id="{3E9EB2F3-BDD3-CB44-9D26-4B11FC686B1E}" type="slidenum">
              <a:rPr sz="1000" i="1">
                <a:latin typeface="Geneva" charset="0"/>
                <a:ea typeface="Verdana" pitchFamily="2" charset="0"/>
                <a:cs typeface="Verdana" pitchFamily="2" charset="0"/>
              </a:rPr>
              <a:t>‹#›</a:t>
            </a:fld>
            <a:endParaRPr sz="1000" i="1">
              <a:latin typeface="Geneva" charset="0"/>
              <a:ea typeface="Verdana" pitchFamily="2" charset="0"/>
              <a:cs typeface="Verda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49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HwAAAAAAAAAfAAAAAAAAAAAAAAAA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IMTAAD2AgAAEAAAACYAAAAIAAAAv58AAP//wQE="/>
              </a:ext>
            </a:extLst>
          </p:cNvSpPr>
          <p:nvPr>
            <p:ph type="hdr" sz="quarter"/>
          </p:nvPr>
        </p:nvSpPr>
        <p:spPr>
          <a:xfrm>
            <a:off x="0" y="0"/>
            <a:ext cx="3171825" cy="481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t">
            <a:prstTxWarp prst="textNoShape">
              <a:avLst/>
            </a:prstTxWarp>
          </a:bodyPr>
          <a:lstStyle>
            <a:lvl1pPr defTabSz="957580">
              <a:spcBef>
                <a:spcPts val="0"/>
              </a:spcBef>
              <a:tabLst/>
              <a:defRPr sz="1000" i="1">
                <a:latin typeface="Times New Roman" pitchFamily="1" charset="0"/>
                <a:ea typeface="Verdana" pitchFamily="2" charset="0"/>
                <a:cs typeface="Verdana" pitchFamily="2" charset="0"/>
              </a:defRPr>
            </a:lvl1pPr>
          </a:lstStyle>
          <a:p>
            <a:endParaRPr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HwAAAAAAAAAfAAAAAAAAAAAAAAAA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AAAAAAAtAAD2AgAAEAAAACYAAAAIAAAAv58AAP//wQE="/>
              </a:ext>
            </a:extLst>
          </p:cNvSpPr>
          <p:nvPr>
            <p:ph type="dt" idx="1"/>
          </p:nvPr>
        </p:nvSpPr>
        <p:spPr>
          <a:xfrm>
            <a:off x="4143375" y="0"/>
            <a:ext cx="3171825" cy="481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t">
            <a:prstTxWarp prst="textNoShape">
              <a:avLst/>
            </a:prstTxWarp>
          </a:bodyPr>
          <a:lstStyle>
            <a:lvl1pPr algn="r" defTabSz="957580">
              <a:spcBef>
                <a:spcPts val="0"/>
              </a:spcBef>
              <a:tabLst/>
              <a:defRPr sz="1000" i="1">
                <a:latin typeface="Times New Roman" pitchFamily="1" charset="0"/>
                <a:ea typeface="Verdana" pitchFamily="2" charset="0"/>
                <a:cs typeface="Verdana" pitchFamily="2" charset="0"/>
              </a:defRPr>
            </a:lvl1pPr>
          </a:lstStyle>
          <a:p>
            <a:endParaRPr/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NBka7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GzgAAIMTAAAQOwAAEAAAACYAAAAIAAAAv58AAP//wQE="/>
              </a:ext>
            </a:extLst>
          </p:cNvSpPr>
          <p:nvPr>
            <p:ph type="ftr" sz="quarter" idx="4"/>
          </p:nvPr>
        </p:nvSpPr>
        <p:spPr>
          <a:xfrm>
            <a:off x="0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>
            <a:prstTxWarp prst="textNoShape">
              <a:avLst/>
            </a:prstTxWarp>
          </a:bodyPr>
          <a:lstStyle>
            <a:lvl1pPr defTabSz="957580">
              <a:spcBef>
                <a:spcPts val="0"/>
              </a:spcBef>
              <a:tabLst/>
              <a:defRPr sz="1000" i="1">
                <a:latin typeface="Times New Roman" pitchFamily="1" charset="0"/>
                <a:ea typeface="Verdana" pitchFamily="2" charset="0"/>
                <a:cs typeface="Verdana" pitchFamily="2" charset="0"/>
              </a:defRPr>
            </a:lvl1pPr>
          </a:lstStyle>
          <a:p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v58AAP//wQE="/>
              </a:ext>
            </a:extLst>
          </p:cNvSpPr>
          <p:nvPr>
            <p:ph type="sldNum" sz="quarter" idx="5"/>
          </p:nvPr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>
            <a:prstTxWarp prst="textNoShape">
              <a:avLst/>
            </a:prstTxWarp>
          </a:bodyPr>
          <a:lstStyle>
            <a:lvl1pPr algn="r" defTabSz="957580">
              <a:spcBef>
                <a:spcPts val="0"/>
              </a:spcBef>
              <a:tabLst/>
            </a:lvl1pPr>
          </a:lstStyle>
          <a:p>
            <a:fld id="{3E9EAE5A-14D3-CB58-9D26-E20DE0686BB7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‹#›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8AAP//wQE="/>
              </a:ext>
            </a:extLst>
          </p:cNvSpPr>
          <p:nvPr>
            <p:ph type="body" idx="3"/>
          </p:nvPr>
        </p:nvSpPr>
        <p:spPr>
          <a:xfrm>
            <a:off x="976630" y="4562475"/>
            <a:ext cx="5362575" cy="4316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r>
              <a:t>Click to edit Master notes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Rectangle 7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YY/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CRkZ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8AAP//wQE="/>
              </a:ext>
            </a:extLst>
          </p:cNvSpPr>
          <p:nvPr>
            <p:ph type="sldImg" idx="2"/>
          </p:nvPr>
        </p:nvSpPr>
        <p:spPr>
          <a:xfrm>
            <a:off x="1257300" y="722630"/>
            <a:ext cx="4800600" cy="36004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  <p:extLst>
      <p:ext uri="{BB962C8B-B14F-4D97-AF65-F5344CB8AC3E}">
        <p14:creationId xmlns:p14="http://schemas.microsoft.com/office/powerpoint/2010/main" val="66692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Arial" pitchFamily="2" charset="0"/>
        <a:ea typeface="Arial" pitchFamily="2" charset="0"/>
        <a:cs typeface="Arial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8511-5FD3-CB73-9D26-A926CB686BFC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1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E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B3E8-A6D3-CB45-9D26-5010FD686B05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11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313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HBna7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FBpa7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DED9-97D3-CB28-9D26-617D90686B34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12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EC49-07D3-CB1A-9D26-F14FA2686BA4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13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D177-39D3-CB27-9D26-CF729F686B9A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14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A7FA-B4D3-CB51-9D26-4204E9686B17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2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CQ0X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EIAL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E3FC-B2D3-CB15-9D26-4440AD686B11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3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9B72-3CD3-CB6D-9D26-CA38D5686B9F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4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313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AE3F-71D3-CB58-9D26-870DE0686BD2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5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EC06-48D3-CB1A-9D26-BE4FA2686BEB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7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kJCQ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E57E-30D3-CB13-9D26-C646AB686B93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8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313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N3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AA8C-C2D3-CB5C-9D26-3409E4686B61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9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313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NwlF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extLst>
              <a:ext uri="smNativeData">
                <pr:smNativeData xmlns:pr="smNativeData" xmlns:p14="http://schemas.microsoft.com/office/powerpoint/2010/main" xmlns="" val="SMDATA_13_ASQQYBMAAAAlAAAAZAAAAA0AAAAAHwAAAAAAAAAfAAAAA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GAi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9GQAAGzgAAAAtAAAQOwAAEAAAACYAAAAIAAAA//////////8="/>
              </a:ext>
            </a:extLst>
          </p:cNvSpPr>
          <p:nvPr/>
        </p:nvSpPr>
        <p:spPr>
          <a:xfrm>
            <a:off x="4143375" y="9120505"/>
            <a:ext cx="3171825" cy="480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685" tIns="0" rIns="19685" bIns="0" numCol="1" spcCol="215900" anchor="b"/>
          <a:lstStyle/>
          <a:p>
            <a:pPr algn="r" defTabSz="957580">
              <a:spcBef>
                <a:spcPts val="0"/>
              </a:spcBef>
              <a:tabLst/>
            </a:pPr>
            <a:fld id="{3E9EEEDB-95D3-CB18-9D26-634DA0686B36}" type="slidenum">
              <a:rPr sz="1000" i="1">
                <a:latin typeface="Times New Roman" pitchFamily="1" charset="0"/>
                <a:ea typeface="Verdana" pitchFamily="2" charset="0"/>
                <a:cs typeface="Verdana" pitchFamily="2" charset="0"/>
              </a:rPr>
              <a:t>10</a:t>
            </a:fld>
            <a:endParaRPr sz="1000" i="1">
              <a:latin typeface="Times New Roman" pitchFamily="1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3" name="Rectangle 2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ASQQYBMAAAAlAAAAZA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KAIF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8BwAAcgQAAEQlAACYGgAAEAAAACYAAAAIAAAAAQ4AAAAAAAA="/>
              </a:ext>
            </a:extLst>
          </p:cNvSpPr>
          <p:nvPr>
            <p:ph type="sldImg"/>
          </p:nvPr>
        </p:nvSpPr>
        <p:spPr>
          <a:xfrm>
            <a:off x="1257300" y="722630"/>
            <a:ext cx="4800600" cy="3600450"/>
          </a:xfrm>
        </p:spPr>
      </p:sp>
      <p:sp>
        <p:nvSpPr>
          <p:cNvPr id="4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mAAAAEwAAACYAAAAT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BYh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BgAAERwAAP8mAACfNgAAEAAAACYAAAAIAAAAvxAAAH8AAAA="/>
              </a:ext>
            </a:extLst>
          </p:cNvSpPr>
          <p:nvPr>
            <p:ph type="body" idx="1"/>
          </p:nvPr>
        </p:nvSpPr>
        <p:spPr>
          <a:xfrm>
            <a:off x="976630" y="4562475"/>
            <a:ext cx="5362575" cy="4316730"/>
          </a:xfrm>
          <a:noFill/>
        </p:spPr>
        <p:txBody>
          <a:bodyPr vert="horz" wrap="square" lIns="96520" tIns="48260" rIns="96520" bIns="4826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B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qA8AAAg0AACYEwAAEAAAACYAAAAIAAAAvRAAAAAAAAA="/>
              </a:ext>
            </a:extLst>
          </p:cNvSpPr>
          <p:nvPr>
            <p:ph type="ctrTitle"/>
          </p:nvPr>
        </p:nvSpPr>
        <p:spPr>
          <a:xfrm>
            <a:off x="685800" y="2545080"/>
            <a:ext cx="7772400" cy="6400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AQ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t>Click to edit Master subtitle style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C47C-32D3-CB32-9D26-C4678A686B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Q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BAAAGAYAAO01AABZJA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8FFE-B0D3-CB79-9D26-462CC1686B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Q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P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Q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GAAd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B709-47D3-CB41-9D26-B114F9686B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B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qA8AAAg0AACYEwAAEAAAACYAAAAIAAAAvRAAAAAAAAA="/>
              </a:ext>
            </a:extLst>
          </p:cNvSpPr>
          <p:nvPr>
            <p:ph type="ctrTitle"/>
          </p:nvPr>
        </p:nvSpPr>
        <p:spPr>
          <a:xfrm>
            <a:off x="685800" y="2545080"/>
            <a:ext cx="7772400" cy="6400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BAAAGAYAAO01AABZJA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vR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EAAAACYAAAAIAAAAvR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A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BAAAGAYAAO01AABZJA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94DE-90D3-CB62-9D26-6637DA686B3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EAAAACYAAAAIAAAAA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Q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BAAAGAYAAO01AABZJA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Q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P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Q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P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v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B491-DFD3-CB42-9D26-2917FA686B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E071-3FD3-CB16-9D26-C943AE686B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vR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EAAAACYAAAAIAAAAvR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9564-2AD3-CB63-9D26-DC36DB686B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D414-5AD3-CB22-9D26-AC779A686B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8C0A-44D3-CB7A-9D26-B22FC2686BE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A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F103-4DD3-CB07-9D26-BB52BF686B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EAAAACYAAAAIAAAAA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4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9ED944-0AD3-CB2F-9D26-FC7A97686B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old Strip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vx8AAP//wQE="/>
              </a:ext>
            </a:extLst>
          </p:cNvSpPr>
          <p:nvPr>
            <p:ph type="title"/>
          </p:nvPr>
        </p:nvSpPr>
        <p:spPr>
          <a:xfrm>
            <a:off x="671830" y="119380"/>
            <a:ext cx="81629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title style</a:t>
            </a:r>
          </a:p>
        </p:txBody>
      </p:sp>
      <p:sp>
        <p:nvSpPr>
          <p:cNvPr id="3" name="Rectangle 211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BAAAGAYAAO01AABZJAAAEAAAACYAAAAIAAAAvx8AAP//wQE="/>
              </a:ext>
            </a:extLst>
          </p:cNvSpPr>
          <p:nvPr>
            <p:ph type="body" idx="1"/>
          </p:nvPr>
        </p:nvSpPr>
        <p:spPr>
          <a:xfrm>
            <a:off x="655955" y="990600"/>
            <a:ext cx="8110220" cy="4918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Rectangle 211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v58AAP//wQE="/>
              </a:ext>
            </a:extLst>
          </p:cNvSpPr>
          <p:nvPr>
            <p:ph type="sldNum" sz="quarter" idx="4"/>
          </p:nvPr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9EFA97-D9D3-CB0C-9D26-2F59B4686B7A}" type="slidenum">
              <a:t>‹#›</a:t>
            </a:fld>
            <a:endParaRPr/>
          </a:p>
        </p:txBody>
      </p:sp>
      <p:sp>
        <p:nvSpPr>
          <p:cNvPr id="5" name="Rectangle 2118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BAAAAAAAAAAEAAABQAAAAAAAAAAAA4D8AAAAAAADgPwAAAAAAAOA/AAAAAAAA4D8AAAAAAADgPwAAAAAAAOA/AAAAAAAA4D8AAAAAAADgPwAAAAAAAOA/AAAAAAAA4D8CAAAAjAAAAAEAAAADAAAAZBdEANkxkgAAAAAAAAAAAAAAAAAAAAAAAAAAAAAAAAAAAAAAeAAAAAEAAABAAAAAnP///wAAAAC0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BkF0QA2TGSAAAAAAAAAAAAAAAAAAAAAAAAAAAAAAAAAAAAAAAAAAAAAAAAAn9/fwDq6uoDzMzMAMDA/wB/f38AAAAAAAAAAAAAAAAAAAAAAAAAAAAhAAAAGAAAABQAAACJAwAAlAUAALM2AADXBQAAECAAACYAAAAIAAAA//////////8="/>
              </a:ext>
            </a:extLst>
          </p:cNvSpPr>
          <p:nvPr/>
        </p:nvSpPr>
        <p:spPr>
          <a:xfrm>
            <a:off x="574675" y="906780"/>
            <a:ext cx="8317230" cy="42545"/>
          </a:xfrm>
          <a:prstGeom prst="rect">
            <a:avLst/>
          </a:prstGeom>
          <a:gradFill flip="none" rotWithShape="0">
            <a:gsLst>
              <a:gs pos="0">
                <a:srgbClr val="641744"/>
              </a:gs>
              <a:gs pos="100000">
                <a:srgbClr val="D93192"/>
              </a:gs>
            </a:gsLst>
            <a:lin ang="10800000" scaled="0"/>
            <a:tileRect/>
          </a:gra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Verdana" pitchFamily="2" charset="0"/>
          <a:ea typeface="Verdana" pitchFamily="2" charset="0"/>
          <a:cs typeface="Verdana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Verdana" pitchFamily="2" charset="0"/>
          <a:ea typeface="Verdana" pitchFamily="2" charset="0"/>
          <a:cs typeface="Verdana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Verdana" pitchFamily="2" charset="0"/>
          <a:ea typeface="Verdana" pitchFamily="2" charset="0"/>
          <a:cs typeface="Verdana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Verdana" pitchFamily="2" charset="0"/>
          <a:ea typeface="Verdana" pitchFamily="2" charset="0"/>
          <a:cs typeface="Verdana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folHlink"/>
        </a:buClr>
        <a:buSzTx/>
        <a:buFont typeface="Wingdings" charset="2"/>
        <a:buChar char="n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folHlink"/>
        </a:buClr>
        <a:buSzTx/>
        <a:buFont typeface="Wingdings" charset="2"/>
        <a:buChar char="n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hlink"/>
        </a:buClr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1_Bold Strip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14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BAAAAAAAAAAEAAABQAAAAAAAAAAAA4D8AAAAAAADgPwAAAAAAAOA/AAAAAAAA4D8AAAAAAADgPwAAAAAAAOA/AAAAAAAA4D8AAAAAAADgPwAAAAAAAOA/AAAAAAAA4D8CAAAAjAAAAAEAAAAAAAAA2TGSAOrq6g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ZMZIA6urqAQAAAAAAAAAAAAAAAAAAAAAAAAAAAAAAAAAAAAAAAAAAAAAAAn9/fwDq6uoDzMzMAMDA/wB/f38AAAAAAAAAAAAAAAAAAAAAAAAAAAAhAAAAGAAAABQAAACfBAAAqRAAAAY0AAAhEQAAECAAACYAAAAIAAAA//////////8="/>
              </a:ext>
            </a:extLst>
          </p:cNvSpPr>
          <p:nvPr/>
        </p:nvSpPr>
        <p:spPr>
          <a:xfrm>
            <a:off x="751205" y="2708275"/>
            <a:ext cx="7705725" cy="76200"/>
          </a:xfrm>
          <a:prstGeom prst="rect">
            <a:avLst/>
          </a:prstGeom>
          <a:solidFill>
            <a:srgbClr val="D93192"/>
          </a:solidFill>
          <a:ln>
            <a:noFill/>
          </a:ln>
          <a:effectLst/>
        </p:spPr>
        <p:txBody>
          <a:bodyPr vert="horz" wrap="non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endParaRPr/>
          </a:p>
        </p:txBody>
      </p:sp>
      <p:sp>
        <p:nvSpPr>
          <p:cNvPr id="3" name="Rectangle 211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iBAAAvAAAAFk2AACuBAAAEAAAACYAAAAIAAAAvx8AAP//wQE="/>
              </a:ext>
            </a:extLst>
          </p:cNvSpPr>
          <p:nvPr>
            <p:ph type="title"/>
          </p:nvPr>
        </p:nvSpPr>
        <p:spPr>
          <a:xfrm>
            <a:off x="671830" y="119380"/>
            <a:ext cx="81629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title style</a:t>
            </a:r>
          </a:p>
        </p:txBody>
      </p:sp>
      <p:sp>
        <p:nvSpPr>
          <p:cNvPr id="4" name="TextPlacehold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BAAAGAYAAO01AABZJAAAEAAAACYAAAAIAAAAvx8AAP//wQE="/>
              </a:ext>
            </a:extLst>
          </p:cNvSpPr>
          <p:nvPr>
            <p:ph type="body" idx="1"/>
          </p:nvPr>
        </p:nvSpPr>
        <p:spPr>
          <a:xfrm>
            <a:off x="655955" y="990600"/>
            <a:ext cx="8110220" cy="4918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36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Verdana" pitchFamily="2" charset="0"/>
          <a:ea typeface="Verdana" pitchFamily="2" charset="0"/>
          <a:cs typeface="Verdana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Verdana" pitchFamily="2" charset="0"/>
          <a:ea typeface="Verdana" pitchFamily="2" charset="0"/>
          <a:cs typeface="Verdana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Verdana" pitchFamily="2" charset="0"/>
          <a:ea typeface="Verdana" pitchFamily="2" charset="0"/>
          <a:cs typeface="Verdana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Verdana" pitchFamily="2" charset="0"/>
          <a:ea typeface="Verdana" pitchFamily="2" charset="0"/>
          <a:cs typeface="Verdana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folHlink"/>
        </a:buClr>
        <a:buSzTx/>
        <a:buFont typeface="Wingdings" charset="2"/>
        <a:buChar char="n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folHlink"/>
        </a:buClr>
        <a:buSzTx/>
        <a:buFont typeface="Wingdings" charset="2"/>
        <a:buChar char="n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hlink"/>
        </a:buClr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linx.com/support/download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Dhka7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DMBAAAvwMAAAg0AACPDwAAEAAAACYAAAAIAAAAvZAAAAAAAAA="/>
              </a:ext>
            </a:extLst>
          </p:cNvSpPr>
          <p:nvPr>
            <p:ph type="ctrTitle"/>
          </p:nvPr>
        </p:nvSpPr>
        <p:spPr>
          <a:xfrm>
            <a:off x="779780" y="608965"/>
            <a:ext cx="7678420" cy="192024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</a:lstStyle>
          <a:p>
            <a:pPr algn="r">
              <a:spcBef>
                <a:spcPts val="0"/>
              </a:spcBef>
            </a:pPr>
            <a:r>
              <a:rPr sz="4000"/>
              <a:t>IA</a:t>
            </a:r>
            <a:r>
              <a:rPr lang="en-US" sz="4000"/>
              <a:t>X</a:t>
            </a:r>
            <a:r>
              <a:rPr sz="4000"/>
              <a:t>0600</a:t>
            </a:r>
          </a:p>
          <a:p>
            <a:pPr algn="r">
              <a:spcBef>
                <a:spcPts val="0"/>
              </a:spcBef>
            </a:pPr>
            <a:r>
              <a:t/>
            </a:r>
            <a:br/>
            <a:r>
              <a:rPr sz="4000"/>
              <a:t> DIGITAL SYSTEMS DESIGN </a:t>
            </a:r>
          </a:p>
        </p:txBody>
      </p:sp>
      <p:sp>
        <p:nvSpPr>
          <p:cNvPr id="3" name="Rectangle 1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AfAgAAfxUAAMQ2AADCJAAAEAAAACYAAAAIAAAAv58AAAAAAAA="/>
              </a:ext>
            </a:extLst>
          </p:cNvSpPr>
          <p:nvPr>
            <p:ph type="subTitle" idx="4294967295"/>
          </p:nvPr>
        </p:nvSpPr>
        <p:spPr>
          <a:xfrm>
            <a:off x="344805" y="3494405"/>
            <a:ext cx="8557895" cy="248094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342900" marR="0" indent="-3429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742950" marR="0" indent="-28575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143000" marR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00200" marR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057400" marR="0" indent="-228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lvl="1" algn="r">
              <a:spcBef>
                <a:spcPts val="0"/>
              </a:spcBef>
            </a:pPr>
            <a:r>
              <a:rPr sz="3200"/>
              <a:t> </a:t>
            </a:r>
          </a:p>
          <a:p>
            <a:pPr lvl="1" algn="r">
              <a:defRPr sz="3200"/>
            </a:pPr>
            <a:endParaRPr sz="3200"/>
          </a:p>
          <a:p>
            <a:pPr algn="r"/>
            <a:r>
              <a:t>IA</a:t>
            </a:r>
            <a:r>
              <a:rPr lang="en-US"/>
              <a:t>X</a:t>
            </a:r>
            <a:r>
              <a:t>0600 DIGITAL SYSTEMS DESIGN LABS</a:t>
            </a:r>
          </a:p>
        </p:txBody>
      </p:sp>
      <p:grpSp>
        <p:nvGrpSpPr>
          <p:cNvPr id="4" name="Group 7"/>
          <p:cNvGrpSpPr>
            <a:extLst>
              <a:ext uri="smNativeData">
                <pr:smNativeData xmlns:pr="smNativeData" xmlns:p14="http://schemas.microsoft.com/office/powerpoint/2010/main" xmlns="" val="SMDATA_7_ASQQYBMAAAAlAAAAAQAAAA8BAAAAkAAAAEgAAACQAAAASAAAAAAAAAAAAAAAAAAAABcAAAAUAAAAAAAAAAAAAAD/fwAA/38AAAAAAAAJAAAABAAAAGVlZWUMAAAAEAAAAAAAAAAAAAAAAAAAAAAAAAAfAAAAVAAAAAAAAAAAAAAAAAAAAAAAAAAAAAAAAAAAAAAAAAAAAAAAAAAAAAAAAAAAAAAAAAAAAAAAAAAAAAAAAAAAAAAAAAAAAAAAAAAAAAAAAAAAAAAAAAAAACEAAAAYAAAAFAAAAF8hAABhJgAAfTcAAHMpAAAQAAAAJgAAAAgAAAD/////AAAAAA=="/>
              </a:ext>
            </a:extLst>
          </p:cNvGrpSpPr>
          <p:nvPr/>
        </p:nvGrpSpPr>
        <p:grpSpPr>
          <a:xfrm>
            <a:off x="5424805" y="6238875"/>
            <a:ext cx="3595370" cy="499110"/>
            <a:chOff x="5424805" y="6238875"/>
            <a:chExt cx="3595370" cy="499110"/>
          </a:xfrm>
        </p:grpSpPr>
        <p:sp>
          <p:nvSpPr>
            <p:cNvPr id="6" name="Text Box 14"/>
            <p:cNvSpPr>
              <a:extLst>
                <a:ext uri="smNativeData">
                  <pr:smNativeData xmlns:pr="smNativeData" xmlns:p14="http://schemas.microsoft.com/office/powerpoint/2010/main" xmlns="" val="SMDATA_13_ASQQYBMAAAAlAAAAZAAAAA0AAAAAkAAAAJE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fIQAAYSYAAOgxAABzKQAAAAAAACYAAAAIAAAA//////////8="/>
                </a:ext>
              </a:extLst>
            </p:cNvSpPr>
            <p:nvPr/>
          </p:nvSpPr>
          <p:spPr>
            <a:xfrm>
              <a:off x="5424805" y="6238875"/>
              <a:ext cx="2687955" cy="499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92075" rIns="91440" bIns="45720" numCol="1" spcCol="215900" anchor="t"/>
            <a:lstStyle/>
            <a:p>
              <a:pPr algn="r">
                <a:lnSpc>
                  <a:spcPts val="1000"/>
                </a:lnSpc>
                <a:spcBef>
                  <a:spcPts val="0"/>
                </a:spcBef>
              </a:pPr>
              <a:r>
                <a:rPr sz="1400">
                  <a:solidFill>
                    <a:srgbClr val="E4067E"/>
                  </a:solidFill>
                  <a:latin typeface="Tahoma" pitchFamily="2" charset="0"/>
                  <a:ea typeface="Verdana" pitchFamily="2" charset="0"/>
                  <a:cs typeface="Verdana" pitchFamily="2" charset="0"/>
                </a:rPr>
                <a:t>Dmitri Mihhailov</a:t>
              </a:r>
            </a:p>
            <a:p>
              <a:pPr algn="r">
                <a:lnSpc>
                  <a:spcPts val="1000"/>
                </a:lnSpc>
                <a:spcBef>
                  <a:spcPts val="500"/>
                </a:spcBef>
              </a:pPr>
              <a:r>
                <a:rPr sz="1400">
                  <a:solidFill>
                    <a:srgbClr val="E4067E"/>
                  </a:solidFill>
                  <a:latin typeface="Tahoma" pitchFamily="2" charset="0"/>
                  <a:ea typeface="Verdana" pitchFamily="2" charset="0"/>
                  <a:cs typeface="Verdana" pitchFamily="2" charset="0"/>
                </a:rPr>
                <a:t>Tallinn University of Technology</a:t>
              </a:r>
            </a:p>
          </p:txBody>
        </p:sp>
        <p:pic>
          <p:nvPicPr>
            <p:cNvPr id="5" name="Picture 6"/>
            <p:cNvPicPr>
              <a:picLocks noChangeAspect="1"/>
              <a:extLst>
                <a:ext uri="smNativeData">
                  <pr:smNativeData xmlns:pr="smNativeData" xmlns:p14="http://schemas.microsoft.com/office/powerpoint/2010/main" xmlns="" val="SMDATA_15_ASQQYBMAAAAlAAAAEQ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Berq6gEAAAAAAAAAAAAAAAAAAAAAAAAAAAAAAAAAAAAAAAAAAAAAAAJ/f38A6urqA8zMzADAwP8Af39/AAAAAAAAAAAAAAAAAP///wAAAAAAIQAAABgAAAAUAAAADjIAAGEmAAB9NwAAcyk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6890" y="6238875"/>
              <a:ext cx="883285" cy="49911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HoDBg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EB68-26D3-CB1D-9D26-D048A5686B85}" type="slidenum">
              <a:rPr sz="1400"/>
              <a:t>10</a:t>
            </a:fld>
            <a:endParaRPr sz="1400"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MolAw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List of General Lab Requirements</a:t>
            </a:r>
          </a:p>
        </p:txBody>
      </p:sp>
      <p:sp>
        <p:nvSpPr>
          <p:cNvPr id="4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CD+B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6AQAA8QUAAAI3AAA4KQAAEAAAACYAAAAIAAAA//////////8="/>
              </a:ext>
            </a:extLst>
          </p:cNvSpPr>
          <p:nvPr/>
        </p:nvSpPr>
        <p:spPr>
          <a:xfrm>
            <a:off x="280670" y="965835"/>
            <a:ext cx="8661400" cy="5734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General lab requirements: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/>
              <a:t>The deadline is </a:t>
            </a:r>
            <a:r>
              <a:rPr sz="2800" b="1" dirty="0">
                <a:solidFill>
                  <a:srgbClr val="FF0000"/>
                </a:solidFill>
              </a:rPr>
              <a:t>16</a:t>
            </a:r>
            <a:r>
              <a:rPr sz="2800" b="1" baseline="28000" dirty="0">
                <a:solidFill>
                  <a:srgbClr val="FF0000"/>
                </a:solidFill>
              </a:rPr>
              <a:t>th</a:t>
            </a:r>
            <a:r>
              <a:rPr sz="2800" dirty="0"/>
              <a:t> week (</a:t>
            </a:r>
            <a:r>
              <a:rPr lang="en-US" sz="2800" b="1" dirty="0">
                <a:solidFill>
                  <a:srgbClr val="FF0000"/>
                </a:solidFill>
              </a:rPr>
              <a:t>14.05.2020</a:t>
            </a:r>
            <a:r>
              <a:rPr sz="2800" dirty="0"/>
              <a:t>)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Labs are done </a:t>
            </a:r>
            <a:r>
              <a:rPr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INDIVIDUALLY</a:t>
            </a:r>
            <a:endParaRPr lang="en-US" sz="2800" b="1" dirty="0">
              <a:solidFill>
                <a:srgbClr val="FF0000"/>
              </a:solidFill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Labs are passed in the same order as they are listed on the webpage</a:t>
            </a:r>
            <a:endParaRPr lang="en-US"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If the lab is broken into several steps, then each step requires a separate visual demonstration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Functional simulation </a:t>
            </a:r>
            <a:r>
              <a:rPr lang="en-US"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MUST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 always be performed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For all questions/problems regarding the lab course, please, get in touch with the lab staff</a:t>
            </a: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Some lab manuals feature </a:t>
            </a:r>
            <a:r>
              <a:rPr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TASK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description and </a:t>
            </a:r>
            <a:r>
              <a:rPr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EXAMPLE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solution of a similar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  <p:extLst>
      <p:ext uri="smNativeData">
        <pr:smNativeData xmlns:pr="smNativeData" xmlns:p14="http://schemas.microsoft.com/office/powerpoint/2010/main" xmlns="" val="ASQQYAEAAAAFAAAA/////wEAAAAB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CAfJg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F643-0DD3-CB00-9D26-FB55B8686BAE}" type="slidenum">
              <a:rPr sz="1400"/>
              <a:t>11</a:t>
            </a:fld>
            <a:endParaRPr sz="1400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IinJw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7AQAATiAAAAM3AABsKQAAEAAAACYAAAAIAAAAPZAAAAAAAAA="/>
              </a:ext>
            </a:extLst>
          </p:cNvSpPr>
          <p:nvPr>
            <p:ph type="body" idx="1"/>
          </p:nvPr>
        </p:nvSpPr>
        <p:spPr>
          <a:xfrm>
            <a:off x="281305" y="5251450"/>
            <a:ext cx="8661400" cy="148209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</a:pPr>
            <a:r>
              <a:rPr sz="3600" b="1" i="1" dirty="0"/>
              <a:t>Step 3 (Defense):</a:t>
            </a:r>
          </a:p>
          <a:p>
            <a:pPr lvl="1"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dirty="0"/>
              <a:t> Answer questions regarding report and sources</a:t>
            </a:r>
          </a:p>
          <a:p>
            <a:pPr lvl="1">
              <a:spcBef>
                <a:spcPts val="0"/>
              </a:spcBef>
              <a:buClrTx/>
              <a:buFont typeface="Wingdings" charset="2"/>
              <a:buChar char="Ø"/>
            </a:pPr>
            <a:r>
              <a:rPr lang="en-US" dirty="0"/>
              <a:t> </a:t>
            </a:r>
            <a:r>
              <a:rPr dirty="0"/>
              <a:t>Be ready to answer </a:t>
            </a:r>
            <a:r>
              <a:rPr b="1" dirty="0">
                <a:solidFill>
                  <a:srgbClr val="FF0000"/>
                </a:solidFill>
              </a:rPr>
              <a:t>ANY</a:t>
            </a:r>
            <a:r>
              <a:rPr lang="en-US" dirty="0"/>
              <a:t> general </a:t>
            </a:r>
            <a:r>
              <a:rPr dirty="0"/>
              <a:t>questions</a:t>
            </a:r>
          </a:p>
        </p:txBody>
      </p:sp>
      <p:sp>
        <p:nvSpPr>
          <p:cNvPr id="4" name="Tit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How to Pass a Lab</a:t>
            </a:r>
          </a:p>
        </p:txBody>
      </p:sp>
      <p:sp>
        <p:nvSpPr>
          <p:cNvPr id="5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8AUAAPc2AAA3DwAAEAAAACYAAAAIAAAA//////////8="/>
              </a:ext>
            </a:extLst>
          </p:cNvSpPr>
          <p:nvPr/>
        </p:nvSpPr>
        <p:spPr>
          <a:xfrm>
            <a:off x="273685" y="965200"/>
            <a:ext cx="8661400" cy="1508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Step 1 (Visual Demonstration):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/>
              <a:t>Working prototype is examined for functional correctness during lab session</a:t>
            </a:r>
          </a:p>
        </p:txBody>
      </p:sp>
      <p:sp>
        <p:nvSpPr>
          <p:cNvPr id="6" name="Rectangle1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UA8AAPc2AABYIAAAEAAAACYAAAAIAAAA//////////8="/>
              </a:ext>
            </a:extLst>
          </p:cNvSpPr>
          <p:nvPr/>
        </p:nvSpPr>
        <p:spPr>
          <a:xfrm>
            <a:off x="273685" y="2489200"/>
            <a:ext cx="8661400" cy="276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Step 2 </a:t>
            </a:r>
            <a:r>
              <a:rPr sz="3600" b="1" i="1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(</a:t>
            </a:r>
            <a:r>
              <a:rPr lang="en-US" sz="3600" b="1" i="1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Lab Submission</a:t>
            </a:r>
            <a:r>
              <a:rPr sz="3600" b="1" i="1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):</a:t>
            </a:r>
            <a:endParaRPr sz="3600" b="1" i="1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Submit to </a:t>
            </a:r>
            <a:r>
              <a:rPr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dmitri.mihhailov@t</a:t>
            </a:r>
            <a:r>
              <a:rPr lang="en-US"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altech</a:t>
            </a:r>
            <a:r>
              <a:rPr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.ee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          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(</a:t>
            </a:r>
            <a:r>
              <a:rPr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cc: aleksander.sudnitson@t</a:t>
            </a:r>
            <a:r>
              <a:rPr lang="en-US"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altech</a:t>
            </a:r>
            <a:r>
              <a:rPr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.ee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):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Lab report (PDF</a:t>
            </a:r>
            <a:r>
              <a:rPr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)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 (Labs 2 and 5 only)</a:t>
            </a: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1143000" lvl="2" indent="-228600">
              <a:buFont typeface="Wingdings" pitchFamily="2" charset="2"/>
              <a:buChar char="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Project archive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Wait for acknowledgment of acceptance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0" animBg="1" advAuto="0"/>
      <p:bldP spid="6" grpId="0" animBg="1" advAuto="0"/>
    </p:bldLst>
    <p:extLst mod="1">
      <p:ext uri="smNativeData">
        <pr:smNativeData xmlns:pr="smNativeData" xmlns:p14="http://schemas.microsoft.com/office/powerpoint/2010/main" xmlns="" val="ASQQYAMAAAAFAAAA/f///wEAAAABAAAAAAAAAAAAAAAAAAAAAAAAAAkAAAD9////AQAAAAEAAAAAAAAAAAAAAAAAAAAAAAAADQAAAP3///8BAAAAAQAAAAAAAAAAAAAAAAAAAAAAAAA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8504-4AD3-CB73-9D26-BC26CB686BE9}" type="slidenum">
              <a:rPr sz="1400"/>
              <a:t>12</a:t>
            </a:fld>
            <a:endParaRPr sz="1400"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How to Write a Report (1)</a:t>
            </a:r>
          </a:p>
        </p:txBody>
      </p:sp>
      <p:sp>
        <p:nvSpPr>
          <p:cNvPr id="4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Dxma7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6AQAA8QUAAAI3AABECgAAEAAAACYAAAAIAAAA//////////8="/>
              </a:ext>
            </a:extLst>
          </p:cNvSpPr>
          <p:nvPr/>
        </p:nvSpPr>
        <p:spPr>
          <a:xfrm>
            <a:off x="280670" y="965835"/>
            <a:ext cx="8661400" cy="702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Reports are written in </a:t>
            </a:r>
            <a:r>
              <a:rPr sz="3600" b="1" i="1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FREE</a:t>
            </a: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 form</a:t>
            </a:r>
          </a:p>
        </p:txBody>
      </p:sp>
      <p:sp>
        <p:nvSpPr>
          <p:cNvPr id="5" name="Rectangle1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6AQAAPQoAAAI3AADtFQAAEAAAACYAAAAIAAAA//////////8="/>
              </a:ext>
            </a:extLst>
          </p:cNvSpPr>
          <p:nvPr/>
        </p:nvSpPr>
        <p:spPr>
          <a:xfrm>
            <a:off x="280670" y="1664335"/>
            <a:ext cx="8661400" cy="1899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The goals of lab report:</a:t>
            </a:r>
          </a:p>
          <a:p>
            <a:pPr marL="914400" lvl="1" indent="-457200">
              <a:buFont typeface="Wingdings" charset="2"/>
              <a:buChar char="Ø"/>
              <a:defRPr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sz="2800"/>
              <a:t>Document the workflow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Describe the results and their significance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Demonstrate writer’s comprehension</a:t>
            </a:r>
          </a:p>
        </p:txBody>
      </p:sp>
      <p:sp>
        <p:nvSpPr>
          <p:cNvPr id="6" name="Rectangle2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6AQAA9RUAAAI3AABpKQAAEAAAACYAAAAIAAAA//////////8="/>
              </a:ext>
            </a:extLst>
          </p:cNvSpPr>
          <p:nvPr/>
        </p:nvSpPr>
        <p:spPr>
          <a:xfrm>
            <a:off x="280670" y="3569335"/>
            <a:ext cx="8661400" cy="3162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List of topics to cover in the report:</a:t>
            </a:r>
          </a:p>
          <a:p>
            <a:pPr marL="914400" lvl="1" indent="-457200">
              <a:buFont typeface="Wingdings" charset="2"/>
              <a:buChar char="Ø"/>
              <a:defRPr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sz="2800"/>
              <a:t>Introduction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Background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Workflow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Results and discussion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Conclusion (including </a:t>
            </a:r>
            <a:r>
              <a:rPr sz="2800" b="1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feedback</a:t>
            </a: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)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References and appendices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</p:bldLst>
    <p:extLst>
      <p:ext uri="smNativeData">
        <pr:smNativeData xmlns:pr="smNativeData" xmlns:p14="http://schemas.microsoft.com/office/powerpoint/2010/main" xmlns="" val="ASQQYAMAAAAFAAAA/f///wEAAAABAAAAAAAAAAAAAAAAAAAAAAAAAAkAAAD9////AQAAAAEAAAAAAAAAAAAAAAAAAAAAAAAADQAAAP3///8BAAAAAQAAAAAAAAAAAAAAAAAAAAAAAAA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F43D-73D3-CB02-9D26-8557BA686BD0}" type="slidenum">
              <a:rPr sz="1400"/>
              <a:t>13</a:t>
            </a:fld>
            <a:endParaRPr sz="1400"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How to Write a Report (2)</a:t>
            </a:r>
          </a:p>
        </p:txBody>
      </p:sp>
      <p:sp>
        <p:nvSpPr>
          <p:cNvPr id="4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6AQAA2AUAAAI3AACSDQAAEAAAACYAAAAIAAAA//////////8="/>
              </a:ext>
            </a:extLst>
          </p:cNvSpPr>
          <p:nvPr/>
        </p:nvSpPr>
        <p:spPr>
          <a:xfrm>
            <a:off x="280670" y="949960"/>
            <a:ext cx="8661400" cy="1256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  <a:defRPr sz="3600" b="1" i="1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t>In is highly advised to start working on the reports </a:t>
            </a:r>
            <a:r>
              <a:rPr>
                <a:solidFill>
                  <a:srgbClr val="FF0000"/>
                </a:solidFill>
              </a:rPr>
              <a:t>BEFORE</a:t>
            </a:r>
            <a:r>
              <a:t> the lab</a:t>
            </a:r>
          </a:p>
        </p:txBody>
      </p:sp>
      <p:sp>
        <p:nvSpPr>
          <p:cNvPr id="5" name="Rectangle1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6AQAAjw0AAAI3AAA/GQAAEAAAACYAAAAIAAAA//////////8="/>
              </a:ext>
            </a:extLst>
          </p:cNvSpPr>
          <p:nvPr/>
        </p:nvSpPr>
        <p:spPr>
          <a:xfrm>
            <a:off x="280670" y="2204085"/>
            <a:ext cx="8661400" cy="1899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Prepare before the lab: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/>
              <a:t>Introduction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Background and References</a:t>
            </a: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t>Workflow (part that can be done </a:t>
            </a:r>
            <a:r>
              <a:rPr lang="en-US"/>
              <a:t>before</a:t>
            </a:r>
            <a:r>
              <a:t> the lab)</a:t>
            </a:r>
          </a:p>
        </p:txBody>
      </p:sp>
      <p:sp>
        <p:nvSpPr>
          <p:cNvPr id="6" name="Rectangle2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6AQAARxkAAAI3AACoHwAAEAAAACYAAAAIAAAA//////////8="/>
              </a:ext>
            </a:extLst>
          </p:cNvSpPr>
          <p:nvPr/>
        </p:nvSpPr>
        <p:spPr>
          <a:xfrm>
            <a:off x="280670" y="4109085"/>
            <a:ext cx="8661400" cy="1036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Prepare during the lab: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Workflow (remaining part)</a:t>
            </a:r>
          </a:p>
        </p:txBody>
      </p:sp>
      <p:sp>
        <p:nvSpPr>
          <p:cNvPr id="7" name="Rectangle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6AQAAuR8AAAI3AAD/KAAAEAAAACYAAAAIAAAA//////////8="/>
              </a:ext>
            </a:extLst>
          </p:cNvSpPr>
          <p:nvPr/>
        </p:nvSpPr>
        <p:spPr>
          <a:xfrm>
            <a:off x="280670" y="5156835"/>
            <a:ext cx="8661400" cy="1507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Prepare after the lab: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Results and discussion</a:t>
            </a: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  <p:bldP spid="7" grpId="0" animBg="1" advAuto="0"/>
    </p:bldLst>
    <p:extLst>
      <p:ext uri="smNativeData">
        <pr:smNativeData xmlns:pr="smNativeData" xmlns:p14="http://schemas.microsoft.com/office/powerpoint/2010/main" xmlns="" val="ASQQYAQAAAAFAAAA/f///wEAAAABAAAAAAAAAAAAAAAAAAAAAAAAAAkAAAD9////AQAAAAEAAAAAAAAAAAAAAAAAAAAAAAAADQAAAP3///8BAAAAAQAAAAAAAAAAAAAAAAAAAAAAAAARAAAA/f///wEAAAAB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E967-29D3-CB1F-9D26-DF4AA7686B8A}" type="slidenum">
              <a:rPr sz="1400"/>
              <a:t>14</a:t>
            </a:fld>
            <a:endParaRPr sz="1400"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List of General Report Requirements</a:t>
            </a:r>
          </a:p>
        </p:txBody>
      </p:sp>
      <p:sp>
        <p:nvSpPr>
          <p:cNvPr id="4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6AQAA8QUAAAI3AABQKQAAEAAAACYAAAAIAAAA//////////8="/>
              </a:ext>
            </a:extLst>
          </p:cNvSpPr>
          <p:nvPr/>
        </p:nvSpPr>
        <p:spPr>
          <a:xfrm>
            <a:off x="280670" y="965835"/>
            <a:ext cx="8661400" cy="574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General report requirements: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Lab report </a:t>
            </a:r>
            <a:r>
              <a:rPr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MUST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feature things that are specifically required to be included in the task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All objects in the text </a:t>
            </a:r>
            <a:r>
              <a:rPr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MUST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be numbered, labeled and referenced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All </a:t>
            </a:r>
            <a:r>
              <a:rPr lang="et-EE" sz="2800" dirty="0">
                <a:latin typeface="Arial" pitchFamily="2" charset="0"/>
                <a:ea typeface="Verdana" pitchFamily="2" charset="0"/>
                <a:cs typeface="Verdana" pitchFamily="2" charset="0"/>
              </a:rPr>
              <a:t>figures, tables, code listings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, statements, results </a:t>
            </a:r>
            <a:r>
              <a:rPr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MUST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be explicitly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explained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within text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Complete source codes </a:t>
            </a:r>
            <a:r>
              <a:rPr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MUST NOT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be part of the report (even in appendices)</a:t>
            </a:r>
            <a:endParaRPr lang="en-US"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All materials taken from external sources </a:t>
            </a:r>
            <a:r>
              <a:rPr lang="et-EE"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MUST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 be referenced (also within the text)</a:t>
            </a: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Functional simulation </a:t>
            </a:r>
            <a:r>
              <a:rPr sz="2800" b="1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MUST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always be described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  <p:extLst>
      <p:ext uri="smNativeData">
        <pr:smNativeData xmlns:pr="smNativeData" xmlns:p14="http://schemas.microsoft.com/office/powerpoint/2010/main" xmlns="" val="ASQQYAEAAAAFAAAA/f///wEAAAAB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BF3A-74D3-CB49-9D26-821CF1686BD7}" type="slidenum">
              <a:rPr sz="1400"/>
              <a:t>2</a:t>
            </a:fld>
            <a:endParaRPr sz="1400"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Digital Systems Design Labs Staff</a:t>
            </a:r>
          </a:p>
        </p:txBody>
      </p:sp>
      <p:sp>
        <p:nvSpPr>
          <p:cNvPr id="4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C0AM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IAYAAPc2AADBEQAAEAAAACYAAAAIAAAA//////////8="/>
              </a:ext>
            </a:extLst>
          </p:cNvSpPr>
          <p:nvPr/>
        </p:nvSpPr>
        <p:spPr>
          <a:xfrm>
            <a:off x="273685" y="995680"/>
            <a:ext cx="8661400" cy="18903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lang="en-US"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Lecturer</a:t>
            </a:r>
            <a:r>
              <a:rPr lang="et-EE"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:</a:t>
            </a:r>
          </a:p>
          <a:p>
            <a:pPr lvl="1"/>
            <a:r>
              <a:rPr sz="3200">
                <a:latin typeface="Arial" pitchFamily="2" charset="0"/>
                <a:ea typeface="Verdana" pitchFamily="2" charset="0"/>
                <a:cs typeface="Verdana" pitchFamily="2" charset="0"/>
              </a:rPr>
              <a:t>Alexander Sudnitson (associate professor)</a:t>
            </a:r>
          </a:p>
          <a:p>
            <a:pPr marL="1371600" lvl="2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aleksander.sudnitson@</a:t>
            </a:r>
            <a:r>
              <a:rPr lang="en-US" sz="2800">
                <a:latin typeface="Arial" pitchFamily="2" charset="0"/>
                <a:ea typeface="Verdana" pitchFamily="2" charset="0"/>
                <a:cs typeface="Verdana" pitchFamily="2" charset="0"/>
              </a:rPr>
              <a:t>taltech</a:t>
            </a: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.ee</a:t>
            </a:r>
          </a:p>
          <a:p>
            <a:pPr marL="1371600" lvl="2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ICT-503 (620 </a:t>
            </a:r>
            <a:r>
              <a:rPr sz="2800" b="1" u="sng">
                <a:latin typeface="Arial" pitchFamily="2" charset="0"/>
                <a:ea typeface="Verdana" pitchFamily="2" charset="0"/>
                <a:cs typeface="Verdana" pitchFamily="2" charset="0"/>
              </a:rPr>
              <a:t>2255</a:t>
            </a: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)</a:t>
            </a:r>
          </a:p>
        </p:txBody>
      </p:sp>
      <p:sp>
        <p:nvSpPr>
          <p:cNvPr id="5" name="Rectangle1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RRMAAPc2AADzHgAAEAAAACYAAAAIAAAA//////////8="/>
              </a:ext>
            </a:extLst>
          </p:cNvSpPr>
          <p:nvPr/>
        </p:nvSpPr>
        <p:spPr>
          <a:xfrm>
            <a:off x="273685" y="3132455"/>
            <a:ext cx="8661400" cy="1898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lang="en-US"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Lab Assistant</a:t>
            </a:r>
            <a:r>
              <a:rPr lang="et-EE"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:</a:t>
            </a:r>
          </a:p>
          <a:p>
            <a:pPr lvl="1"/>
            <a:r>
              <a:rPr sz="3200">
                <a:latin typeface="Arial" pitchFamily="2" charset="0"/>
                <a:ea typeface="Verdana" pitchFamily="2" charset="0"/>
                <a:cs typeface="Verdana" pitchFamily="2" charset="0"/>
              </a:rPr>
              <a:t>Dmitri Mihhailov</a:t>
            </a:r>
          </a:p>
          <a:p>
            <a:pPr marL="1371600" lvl="2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dmitri.mihhailov@</a:t>
            </a:r>
            <a:r>
              <a:rPr lang="et-EE" sz="2800">
                <a:latin typeface="Arial" pitchFamily="2" charset="0"/>
                <a:ea typeface="Verdana" pitchFamily="2" charset="0"/>
                <a:cs typeface="Verdana" pitchFamily="2" charset="0"/>
              </a:rPr>
              <a:t>taltech</a:t>
            </a: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.ee</a:t>
            </a:r>
          </a:p>
          <a:p>
            <a:pPr marL="1371600" lvl="2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ICT-505 (no phone)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>
      <p:ext uri="smNativeData">
        <pr:smNativeData xmlns:pr="smNativeData" xmlns:p14="http://schemas.microsoft.com/office/powerpoint/2010/main" xmlns="" val="ASQQYAIAAAAFAAAA/f///wEAAAABAAAAAAAAAAAAAAAAAAAAAAAAAAkAAAD9////AQAAAAEAAAAAAAAAAAAAAAAAAAAAAAAA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A399-D7D3-CB55-9D26-2100ED686B74}" type="slidenum">
              <a:rPr sz="1400"/>
              <a:t>3</a:t>
            </a:fld>
            <a:endParaRPr sz="1400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wAQAAahMAAPg2AAAcJwAAEAAAACYAAAAIAAAAPZAAAAAAAAA="/>
              </a:ext>
            </a:extLst>
          </p:cNvSpPr>
          <p:nvPr>
            <p:ph type="body" idx="1"/>
          </p:nvPr>
        </p:nvSpPr>
        <p:spPr>
          <a:xfrm>
            <a:off x="274320" y="3155950"/>
            <a:ext cx="8661400" cy="320167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buSzPts val="2700"/>
            </a:pPr>
            <a:r>
              <a:rPr lang="en-US" sz="3600" b="1" i="1" dirty="0"/>
              <a:t>Lab Time</a:t>
            </a:r>
            <a:r>
              <a:rPr lang="et-EE" sz="3600" b="1" i="1" dirty="0"/>
              <a:t>: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dirty="0"/>
              <a:t> EAAB62</a:t>
            </a:r>
          </a:p>
          <a:p>
            <a:pPr lvl="2">
              <a:buClrTx/>
              <a:buFont typeface="Wingdings" pitchFamily="2" charset="2"/>
              <a:buChar char=""/>
            </a:pPr>
            <a:r>
              <a:rPr lang="en-US" sz="2800" dirty="0"/>
              <a:t> </a:t>
            </a:r>
            <a:r>
              <a:rPr lang="et-EE" sz="2800" dirty="0"/>
              <a:t>Wednesday</a:t>
            </a:r>
            <a:r>
              <a:rPr lang="en-US" sz="2800" dirty="0"/>
              <a:t>s</a:t>
            </a:r>
            <a:r>
              <a:rPr sz="2800" dirty="0"/>
              <a:t> 1</a:t>
            </a:r>
            <a:r>
              <a:rPr lang="en-US" sz="2800" dirty="0"/>
              <a:t>6</a:t>
            </a:r>
            <a:r>
              <a:rPr sz="2800" dirty="0"/>
              <a:t>:</a:t>
            </a:r>
            <a:r>
              <a:rPr lang="en-US" sz="2800" dirty="0"/>
              <a:t>00</a:t>
            </a:r>
            <a:r>
              <a:rPr sz="2800" dirty="0"/>
              <a:t> - 1</a:t>
            </a:r>
            <a:r>
              <a:rPr lang="en-US" sz="2800" dirty="0"/>
              <a:t>7</a:t>
            </a:r>
            <a:r>
              <a:rPr sz="2800" dirty="0"/>
              <a:t>:</a:t>
            </a:r>
            <a:r>
              <a:rPr lang="en-US" sz="2800" dirty="0"/>
              <a:t>30</a:t>
            </a:r>
            <a:endParaRPr sz="2800" dirty="0"/>
          </a:p>
          <a:p>
            <a:pPr lvl="2">
              <a:spcBef>
                <a:spcPts val="0"/>
              </a:spcBef>
              <a:buClrTx/>
              <a:buFont typeface="Wingdings" pitchFamily="2" charset="2"/>
              <a:buChar char=""/>
              <a:defRPr sz="2800"/>
            </a:pPr>
            <a:r>
              <a:rPr lang="en-US" dirty="0"/>
              <a:t> </a:t>
            </a:r>
            <a:r>
              <a:rPr dirty="0"/>
              <a:t>ICT-501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dirty="0"/>
              <a:t> IACB61,  IACB62</a:t>
            </a:r>
          </a:p>
          <a:p>
            <a:pPr lvl="2">
              <a:buClrTx/>
              <a:buFont typeface="Wingdings" pitchFamily="2" charset="2"/>
              <a:buChar char=""/>
              <a:defRPr sz="2800"/>
            </a:pPr>
            <a:r>
              <a:rPr lang="en-US" dirty="0"/>
              <a:t> </a:t>
            </a:r>
            <a:r>
              <a:rPr lang="et-EE" dirty="0"/>
              <a:t>Wednesday</a:t>
            </a:r>
            <a:r>
              <a:rPr lang="en-US" dirty="0"/>
              <a:t>s</a:t>
            </a:r>
            <a:r>
              <a:rPr dirty="0"/>
              <a:t> 1</a:t>
            </a:r>
            <a:r>
              <a:rPr lang="en-US" dirty="0"/>
              <a:t>7</a:t>
            </a:r>
            <a:r>
              <a:rPr dirty="0"/>
              <a:t>:</a:t>
            </a:r>
            <a:r>
              <a:rPr lang="en-US" dirty="0"/>
              <a:t>45</a:t>
            </a:r>
            <a:r>
              <a:rPr dirty="0"/>
              <a:t> - </a:t>
            </a:r>
            <a:r>
              <a:rPr lang="en-US" dirty="0"/>
              <a:t>19</a:t>
            </a:r>
            <a:r>
              <a:rPr dirty="0"/>
              <a:t>:</a:t>
            </a:r>
            <a:r>
              <a:rPr lang="en-US" dirty="0"/>
              <a:t>15</a:t>
            </a:r>
          </a:p>
          <a:p>
            <a:pPr lvl="2">
              <a:spcBef>
                <a:spcPts val="0"/>
              </a:spcBef>
              <a:buClrTx/>
              <a:buFont typeface="Wingdings" pitchFamily="2" charset="2"/>
              <a:buChar char=""/>
              <a:defRPr sz="2800"/>
            </a:pPr>
            <a:r>
              <a:rPr lang="en-US" dirty="0"/>
              <a:t> </a:t>
            </a:r>
            <a:r>
              <a:rPr dirty="0"/>
              <a:t>ICT-501</a:t>
            </a:r>
          </a:p>
        </p:txBody>
      </p:sp>
      <p:sp>
        <p:nvSpPr>
          <p:cNvPr id="4" name="Tit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IA</a:t>
            </a:r>
            <a:r>
              <a:rPr lang="en-US"/>
              <a:t>X</a:t>
            </a:r>
            <a:r>
              <a:t>0600 Digital Systems Design Labs (1)</a:t>
            </a:r>
          </a:p>
        </p:txBody>
      </p:sp>
      <p:sp>
        <p:nvSpPr>
          <p:cNvPr id="5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VAYAAPc2AACuEgAAEAAAACYAAAAIAAAA//////////8="/>
              </a:ext>
            </a:extLst>
          </p:cNvSpPr>
          <p:nvPr/>
        </p:nvSpPr>
        <p:spPr>
          <a:xfrm>
            <a:off x="273685" y="1028700"/>
            <a:ext cx="8661400" cy="2007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lang="en-US"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Lab Room</a:t>
            </a:r>
            <a:r>
              <a:rPr lang="et-EE"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ICT-501 (~30 working places)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Lab PCs require the same password that is used to access other computers in TTU network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0" animBg="1" advAuto="0"/>
    </p:bldLst>
    <p:extLst>
      <p:ext uri="smNativeData">
        <pr:smNativeData xmlns:pr="smNativeData" xmlns:p14="http://schemas.microsoft.com/office/powerpoint/2010/main" xmlns="" val="ASQQYAIAAAAFAAAA/f///wEAAAABAAAAAAAAAAAAAAAAAAAAAAAAAAkAAAD9////AQAAAAEAAAAAAAAAAAAAAAAAAAAAAAAA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8C2F-61D3-CB7A-9D26-972FC2686BC2}" type="slidenum">
              <a:rPr sz="1400"/>
              <a:t>4</a:t>
            </a:fld>
            <a:endParaRPr sz="1400"/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IA</a:t>
            </a:r>
            <a:r>
              <a:rPr lang="en-US"/>
              <a:t>X</a:t>
            </a:r>
            <a:r>
              <a:t>0600 Digital Systems Design Labs (2)</a:t>
            </a:r>
          </a:p>
        </p:txBody>
      </p:sp>
      <p:sp>
        <p:nvSpPr>
          <p:cNvPr id="4" name="Rectangle4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xAQAA7xIAAPk2AAAiHgAAEAAAACYAAAAIAAAA//////////8="/>
              </a:ext>
            </a:extLst>
          </p:cNvSpPr>
          <p:nvPr/>
        </p:nvSpPr>
        <p:spPr>
          <a:xfrm>
            <a:off x="274955" y="3077845"/>
            <a:ext cx="8661400" cy="1820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FPGA boards: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 err="1">
                <a:latin typeface="Arial" pitchFamily="2" charset="0"/>
                <a:ea typeface="Verdana" pitchFamily="2" charset="0"/>
                <a:cs typeface="Verdana" pitchFamily="2" charset="0"/>
              </a:rPr>
              <a:t>Digilent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lang="et-EE" sz="2800" dirty="0">
                <a:latin typeface="Arial" pitchFamily="2" charset="0"/>
                <a:ea typeface="Verdana" pitchFamily="2" charset="0"/>
                <a:cs typeface="Verdana" pitchFamily="2" charset="0"/>
              </a:rPr>
              <a:t>Basys 3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 (Xilinx Artix-7 FPGA)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 lang="en-US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~15 </a:t>
            </a: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boards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 dirty="0">
                <a:latin typeface="Arial" pitchFamily="2" charset="0"/>
                <a:ea typeface="Verdana" pitchFamily="2" charset="0"/>
                <a:cs typeface="Verdana" pitchFamily="2" charset="0"/>
              </a:rPr>
              <a:t>used for all labs</a:t>
            </a:r>
          </a:p>
        </p:txBody>
      </p:sp>
      <p:sp>
        <p:nvSpPr>
          <p:cNvPr id="5" name="Rectangle1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xAQAAbwYAAPk2AAAWEgAAEAAAACYAAAAIAAAA//////////8="/>
              </a:ext>
            </a:extLst>
          </p:cNvSpPr>
          <p:nvPr/>
        </p:nvSpPr>
        <p:spPr>
          <a:xfrm>
            <a:off x="274955" y="1045845"/>
            <a:ext cx="8661400" cy="1894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Xilinx Design Software:</a:t>
            </a: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t>Vivado Design Suite (7-Series and newer)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>
                <a:latin typeface="Arial" pitchFamily="2" charset="0"/>
                <a:ea typeface="Verdana" pitchFamily="2" charset="0"/>
                <a:cs typeface="Verdana" pitchFamily="2" charset="0"/>
              </a:rPr>
              <a:t>System Edition (in the lab)</a:t>
            </a:r>
            <a:endParaRPr sz="280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1143000" lvl="2" indent="-228600">
              <a:buFont typeface="Wingdings" pitchFamily="2" charset="2"/>
              <a:buChar char=""/>
            </a:pPr>
            <a:r>
              <a:rPr>
                <a:latin typeface="Arial" pitchFamily="2" charset="0"/>
                <a:ea typeface="Verdana" pitchFamily="2" charset="0"/>
                <a:cs typeface="Verdana" pitchFamily="2" charset="0"/>
              </a:rPr>
              <a:t>WebPACK Edition (free)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  <p:extLst mod="1">
      <p:ext uri="smNativeData">
        <pr:smNativeData xmlns:pr="smNativeData" xmlns:p14="http://schemas.microsoft.com/office/powerpoint/2010/main" xmlns="" val="ASQQYAIAAAAFAAAA/f///wEAAAABAAAAAAAAAAAAAAAAAAAAAAAAAAkAAAD9////AQAAAAEAAAAAAAAAAAAAAAAAAAAAAAAA"/>
      </p:ext>
    </p:ext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A88F-C1D3-CB5E-9D26-370BE6686B62}" type="slidenum">
              <a:rPr sz="1400"/>
              <a:t>5</a:t>
            </a:fld>
            <a:endParaRPr sz="1400"/>
          </a:p>
        </p:txBody>
      </p:sp>
      <p:sp>
        <p:nvSpPr>
          <p:cNvPr id="3" name="Tit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IA</a:t>
            </a:r>
            <a:r>
              <a:rPr lang="en-US"/>
              <a:t>X</a:t>
            </a:r>
            <a:r>
              <a:t>0600 Digital Systems Design Labs (</a:t>
            </a:r>
            <a:r>
              <a:rPr lang="en-US"/>
              <a:t>3</a:t>
            </a:r>
            <a:r>
              <a:t>)</a:t>
            </a:r>
          </a:p>
        </p:txBody>
      </p:sp>
      <p:sp>
        <p:nvSpPr>
          <p:cNvPr id="4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xAQAA7gUAAPk2AADZKQAAAAAAACYAAAAIAAAA//////////8="/>
              </a:ext>
            </a:extLst>
          </p:cNvSpPr>
          <p:nvPr/>
        </p:nvSpPr>
        <p:spPr>
          <a:xfrm>
            <a:off x="274955" y="963930"/>
            <a:ext cx="8661400" cy="5838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lang="et-EE"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Installing Vivado</a:t>
            </a: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: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create Xilinx account (should be free)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be sure to have 40+ GB of free space</a:t>
            </a: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lang="en-US" dirty="0"/>
              <a:t>download installation files (</a:t>
            </a:r>
            <a:r>
              <a:rPr lang="en-US" dirty="0" err="1"/>
              <a:t>Vivado</a:t>
            </a:r>
            <a:r>
              <a:rPr lang="en-US" dirty="0"/>
              <a:t> 2020.1)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lang="et-EE" dirty="0">
                <a:latin typeface="Arial" pitchFamily="2" charset="0"/>
                <a:ea typeface="Verdana" pitchFamily="2" charset="0"/>
                <a:cs typeface="Verdana" pitchFamily="2" charset="0"/>
                <a:hlinkClick r:id="rId3"/>
              </a:rPr>
              <a:t>https://www.xilinx.com/support/download.htm</a:t>
            </a: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  <a:hlinkClick r:id="rId3"/>
              </a:rPr>
              <a:t>l</a:t>
            </a:r>
            <a:endParaRPr lang="en-US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select </a:t>
            </a:r>
            <a:r>
              <a:rPr lang="en-US"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Vivado</a:t>
            </a:r>
            <a:r>
              <a:rPr lang="en-US"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 HL </a:t>
            </a:r>
            <a:r>
              <a:rPr lang="en-US" sz="2800" dirty="0" err="1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WebPACK</a:t>
            </a:r>
            <a:r>
              <a:rPr lang="en-US" sz="2800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”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edition</a:t>
            </a: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lang="en-US" dirty="0"/>
              <a:t>select required features: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 Design Tools =&gt; </a:t>
            </a:r>
            <a:r>
              <a:rPr lang="en-US" dirty="0" err="1">
                <a:latin typeface="Arial" pitchFamily="2" charset="0"/>
                <a:ea typeface="Verdana" pitchFamily="2" charset="0"/>
                <a:cs typeface="Verdana" pitchFamily="2" charset="0"/>
              </a:rPr>
              <a:t>Vivado</a:t>
            </a: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 Design Suite =&gt; </a:t>
            </a:r>
            <a:r>
              <a:rPr lang="en-US" dirty="0" err="1">
                <a:latin typeface="Arial" pitchFamily="2" charset="0"/>
                <a:ea typeface="Verdana" pitchFamily="2" charset="0"/>
                <a:cs typeface="Verdana" pitchFamily="2" charset="0"/>
              </a:rPr>
              <a:t>Vivado</a:t>
            </a:r>
            <a:endParaRPr lang="en-US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1143000" lvl="2" indent="-228600">
              <a:buFont typeface="Wingdings" pitchFamily="2" charset="2"/>
              <a:buChar char=""/>
            </a:pP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 Devices =&gt; 7-Series =&gt; </a:t>
            </a:r>
            <a:r>
              <a:rPr lang="en-US" dirty="0" err="1">
                <a:latin typeface="Arial" pitchFamily="2" charset="0"/>
                <a:ea typeface="Verdana" pitchFamily="2" charset="0"/>
                <a:cs typeface="Verdana" pitchFamily="2" charset="0"/>
              </a:rPr>
              <a:t>Artix</a:t>
            </a: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 7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 Installation Options =&gt; Install Cable Drivers</a:t>
            </a: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lang="en-US" dirty="0"/>
              <a:t>the complete step-by-step instruction can be found at (also available on the labs web-page):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 https://reference.digilentinc.com/vivado/installing-vivado/start</a:t>
            </a:r>
          </a:p>
          <a:p>
            <a:pPr marL="1143000" lvl="2" indent="-228600">
              <a:buFont typeface="Wingdings" pitchFamily="2" charset="2"/>
              <a:buChar char=""/>
            </a:pPr>
            <a:endParaRPr lang="en-US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endParaRPr lang="en-US"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dvAuto="0"/>
    </p:bldLst>
    <p:extLst>
      <p:ext uri="smNativeData">
        <pr:smNativeData xmlns:pr="smNativeData" xmlns:p14="http://schemas.microsoft.com/office/powerpoint/2010/main" xmlns="" val="ASQQYAEAAAAFAAAA/////wEAAAABAAAAAAAAAAAAAAAAAAAAAAAAAA=="/>
      </p:ext>
    </p:ext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//////////8="/>
              </a:ext>
            </a:extLst>
          </p:cNvSpPr>
          <p:nvPr/>
        </p:nvSpPr>
        <p:spPr>
          <a:xfrm>
            <a:off x="276860" y="120650"/>
            <a:ext cx="868616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Verdana" pitchFamily="2" charset="0"/>
                <a:cs typeface="Verdana" pitchFamily="2" charset="0"/>
              </a:defRPr>
            </a:lvl1pPr>
          </a:lstStyle>
          <a:p>
            <a:r>
              <a:rPr lang="en-US"/>
              <a:t>IAX0600 Digital Systems Design Labs (4)</a:t>
            </a:r>
          </a:p>
        </p:txBody>
      </p:sp>
      <p:sp>
        <p:nvSpPr>
          <p:cNvPr id="3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9496-D8D3-CB62-9D26-2E37DA686B7B}" type="slidenum">
              <a:rPr sz="1400"/>
              <a:t>6</a:t>
            </a:fld>
            <a:endParaRPr sz="1400"/>
          </a:p>
        </p:txBody>
      </p:sp>
      <p:sp>
        <p:nvSpPr>
          <p:cNvPr id="4" name="Rectangle 24"/>
          <p:cNvSpPr>
            <a:extLst>
              <a:ext uri="smNativeData">
                <pr:smNativeData xmlns:pr="smNativeData" xmlns:p14="http://schemas.microsoft.com/office/powerpoint/2010/main" xmlns="" val="SMDATA_13_ASQQYBMAAAAlAAAAZAAAAE0AAAAAkAAAAEgAAACQAAAASAAAAAAAAAAAAAAAAAAAAAEAAABQAAAAAAAAAAAA4D8AAAAAAADgPwAAAAAAAOA/AAAAAAAA4D8AAAAAAADgPwAAAAAAAOA/AAAAAAAA4D8AAAAAAADgPwAAAAAAAOA/AAAAAAAA4D8CAAAAjAAAAAAAAAAAAAAA////AOrq6g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6urqAQAAAAAAAAAAAAAAAAAAAAAAAAAAAAAAAAAAAAAAAAAAAAAAAH9/fwDq6uoDzMzMAMDA/wB/f38AAAAAAAAAAAAAAAAAAAAAAAAAAAAhAAAAGAAAABQAAACWAwAACwcAAAgdAADiCQAAECAAACYAAAAIAAAA//////////8="/>
              </a:ext>
            </a:extLst>
          </p:cNvSpPr>
          <p:nvPr/>
        </p:nvSpPr>
        <p:spPr>
          <a:xfrm>
            <a:off x="6630" y="1144905"/>
            <a:ext cx="413639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lvl="2"/>
            <a:r>
              <a:rPr lang="en-US" dirty="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Power Switch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Dmitri\Desktop\xilinx-basys-3-top-view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ASQQYBMAAAAlAAAAEQAAAC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Berq6gEAAAAAAAAAAAAAAAAAAAAAAAAAAAAAAAAAAAAAAAAAAAAAAAJ/f38A6urqA8zMzADAwP8Af39/AAAAAAAAAAAAAAAAAP///wAAAAAAIQAAABgAAAAUAAAAnA4AADkNAADiNQAAFyQ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798600" y="2149475"/>
            <a:ext cx="6384290" cy="371729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6" name="Straight Arrow Connector 10"/>
          <p:cNvCxnSpPr>
            <a:extLst>
              <a:ext uri="smNativeData">
                <pr:smNativeData xmlns:pr="smNativeData" xmlns:p14="http://schemas.microsoft.com/office/powerpoint/2010/main" xmlns="" val="SMDATA_13_ASQQYBMAAAAlAAAADQAAAA0AAAAAkAAAAEgAAACQAAAASAAAAAAAAAAAAAAAAAAAAAEAAABQAAAAAAAAAAAA8L8AAAAAAAAAAAAAAAAAAPA/AAAAAAAA4D8AAAAAAADgPwAAAAAAAOA/AAAAAAAA4D8AAAAAAADgPwAAAAAAAOA/AAAAAAAA4D8CAAAAjAAAAAAAAAAAAAAA////AOrq6ggAAAAAAAAAAAAAAAAAAAAAAAAAAAAAAAAAAAAAeAAAAAEAAABAAAAAAAAAAAAAAABaAAAAAAAAAAAAAAAAAAAAAAAAAAAAAAAAAAAAAAAAAAAAAAAAAAAAAAAAAAAAAAAAAAAAAAAAAAAAAAAAAAAAAAAAAAAAAAAAAAAAFAAAADwAAAABAAAAAAAAAP8AAABaAAAAAQAAABQAAAAUAAAAFAAAAAEAAAAAAAAAZAAAAGQAAAAC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6urqAQAAAAAAAAAAAAAAAAAAAAAAAAAAAAAAAAAAAAAAAAAA/wAAAH9/fwDq6uoDzMzMAMDA/wB/f38AAAAAAAAAAAAAAAAAAAAAAAAAAAAhAAAAGAAAABQAAABWGQAAAwoAABQcAACzDgAAEAAAACYAAAAIAAAA//////////8="/>
              </a:ext>
            </a:extLst>
          </p:cNvCxnSpPr>
          <p:nvPr/>
        </p:nvCxnSpPr>
        <p:spPr>
          <a:xfrm rot="5400000">
            <a:off x="3384195" y="1785620"/>
            <a:ext cx="762000" cy="44577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7" name="Rectangle 11"/>
          <p:cNvSpPr>
            <a:extLst>
              <a:ext uri="smNativeData">
                <pr:smNativeData xmlns:pr="smNativeData" xmlns:p14="http://schemas.microsoft.com/office/powerpoint/2010/main" xmlns="" val="SMDATA_13_ASQQYBMAAAAlAAAAZAAAAE0AAAAAkAAAAEgAAACQAAAASAAAAAAAAAAAAAAAAAAAAAEAAABQAAAAAAAAAAAA4D8AAAAAAADgPwAAAAAAAOA/AAAAAAAA4D8AAAAAAADgPwAAAAAAAOA/AAAAAAAA4D8AAAAAAADgPwAAAAAAAOA/AAAAAAAA4D8CAAAAjAAAAAAAAAAAAAAA////AOrq6g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6urqAQAAAAAAAAAAAAAAAAAAAAAAAAAAAAAAAAAAAAAAAAAAAAAAAH9/fwDq6uoDzMzMAMDA/wB/f38AAAAAAAAAAAAAAAAAAAAAAAAAAAAhAAAAGAAAABQAAABqEwAACQcAANssAADgCQAAECAAACYAAAAIAAAA//////////8="/>
              </a:ext>
            </a:extLst>
          </p:cNvSpPr>
          <p:nvPr/>
        </p:nvSpPr>
        <p:spPr>
          <a:xfrm>
            <a:off x="2579650" y="1143635"/>
            <a:ext cx="413575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lvl="2"/>
            <a:r>
              <a:rPr lang="en-US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PROG USB Port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6"/>
          <p:cNvCxnSpPr>
            <a:extLst>
              <a:ext uri="smNativeData">
                <pr:smNativeData xmlns:pr="smNativeData" xmlns:p14="http://schemas.microsoft.com/office/powerpoint/2010/main" xmlns="" val="SMDATA_13_ASQQYBMAAAAlAAAADQAAAA0AAAAAkAAAAEgAAACQAAAASAAAAAAAAAAAAAAAAAAAAAEAAABQAAAAAAAAAAAA8L8AAAAAAAAAAAAAAAAAAPA/AAAAAAAA4D8AAAAAAADgPwAAAAAAAOA/AAAAAAAA4D8AAAAAAADgPwAAAAAAAOA/AAAAAAAA4D8CAAAAjAAAAAAAAAAAAAAA////AOrq6ggAAAAAAAAAAAAAAAAAAAAAAAAAAAAAAAAAAAAAeAAAAAEAAABAAAAAAAAAAAAAAABaAAAAAAAAAAAAAAAAAAAAAAAAAAAAAAAAAAAAAAAAAAAAAAAAAAAAAAAAAAAAAAAAAAAAAAAAAAAAAAAAAAAAAAAAAAAAAAAAAAAAFAAAADwAAAABAAAAAAAAAP8AAABaAAAAAQAAABQAAAAUAAAAFAAAAAEAAAAAAAAAZAAAAGQAAAAC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6urqAQAAAAAAAAAAAAAAAAAAAAAAAAAAAAAAAAAAAAAAAAAA/wAAAH9/fwDq6uoDzMzMAMDA/wB/f38AAAAAAAAAAAAAAAAAAAAAAAAAAAAhAAAAGAAAABQAAABXEgAA4gkAABUVAAAIDwAAEAAAACYAAAAIAAAA//////////8="/>
              </a:ext>
            </a:extLst>
          </p:cNvCxnSpPr>
          <p:nvPr/>
        </p:nvCxnSpPr>
        <p:spPr>
          <a:xfrm>
            <a:off x="2850795" y="1606550"/>
            <a:ext cx="89828" cy="83693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headEnd type="none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C2AB-E5D3-CB34-9D26-13618C686B46}" type="slidenum">
              <a:rPr sz="1400"/>
              <a:t>7</a:t>
            </a:fld>
            <a:endParaRPr sz="1400"/>
          </a:p>
        </p:txBody>
      </p:sp>
      <p:sp>
        <p:nvSpPr>
          <p:cNvPr id="3" name="Tit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IA</a:t>
            </a:r>
            <a:r>
              <a:rPr lang="en-US"/>
              <a:t>X</a:t>
            </a:r>
            <a:r>
              <a:t>0600 Digital Systems Design Labs (</a:t>
            </a:r>
            <a:r>
              <a:rPr lang="en-US"/>
              <a:t>5</a:t>
            </a:r>
            <a:r>
              <a:t>)</a:t>
            </a:r>
          </a:p>
        </p:txBody>
      </p:sp>
      <p:sp>
        <p:nvSpPr>
          <p:cNvPr id="4" name="SlideText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xAQAA2QUAAPk2AAB4FAAAEAAAACYAAAAIAAAA//////////8="/>
              </a:ext>
            </a:extLst>
          </p:cNvSpPr>
          <p:nvPr/>
        </p:nvSpPr>
        <p:spPr>
          <a:xfrm>
            <a:off x="274955" y="950595"/>
            <a:ext cx="8661400" cy="23768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sz="3600" b="1" i="1">
                <a:latin typeface="Arial" pitchFamily="2" charset="0"/>
                <a:ea typeface="Verdana" pitchFamily="2" charset="0"/>
                <a:cs typeface="Verdana" pitchFamily="2" charset="0"/>
              </a:rPr>
              <a:t>Lab Course webpage: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http://ati.ttu.ee/~alsu/</a:t>
            </a:r>
          </a:p>
          <a:p>
            <a:pPr marL="1143000" lvl="2" indent="-228600">
              <a:buFont typeface="Wingdings" pitchFamily="2" charset="2"/>
              <a:buChar char=""/>
            </a:pPr>
            <a:r>
              <a:rPr>
                <a:latin typeface="Arial" pitchFamily="2" charset="0"/>
                <a:ea typeface="Verdana" pitchFamily="2" charset="0"/>
                <a:cs typeface="Verdana" pitchFamily="2" charset="0"/>
              </a:rPr>
              <a:t>IA</a:t>
            </a:r>
            <a:r>
              <a:rPr lang="en-US">
                <a:latin typeface="Arial" pitchFamily="2" charset="0"/>
                <a:ea typeface="Verdana" pitchFamily="2" charset="0"/>
                <a:cs typeface="Verdana" pitchFamily="2" charset="0"/>
              </a:rPr>
              <a:t>X</a:t>
            </a:r>
            <a:r>
              <a:rPr>
                <a:latin typeface="Arial" pitchFamily="2" charset="0"/>
                <a:ea typeface="Verdana" pitchFamily="2" charset="0"/>
                <a:cs typeface="Verdana" pitchFamily="2" charset="0"/>
              </a:rPr>
              <a:t>0600l Digital Systems Design</a:t>
            </a:r>
            <a:r>
              <a:rPr lang="en-US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>
                <a:latin typeface="Arial" pitchFamily="2" charset="0"/>
                <a:ea typeface="Verdana" pitchFamily="2" charset="0"/>
                <a:cs typeface="Verdana" pitchFamily="2" charset="0"/>
              </a:rPr>
              <a:t>(WORKSHOPS)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>
                <a:latin typeface="Arial" pitchFamily="2" charset="0"/>
                <a:ea typeface="Verdana" pitchFamily="2" charset="0"/>
                <a:cs typeface="Verdana" pitchFamily="2" charset="0"/>
              </a:rPr>
              <a:t>http://ati.ttu.ee/~alsu/</a:t>
            </a:r>
            <a:r>
              <a:rPr sz="280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IA</a:t>
            </a:r>
            <a:r>
              <a:rPr lang="en-US" sz="280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X</a:t>
            </a:r>
            <a:r>
              <a:rPr sz="2800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rPr>
              <a:t>0600l.html</a:t>
            </a:r>
          </a:p>
          <a:p>
            <a:pPr marL="914400" lvl="1" indent="-457200">
              <a:buFont typeface="Wingdings" charset="2"/>
              <a:buChar char="Ø"/>
              <a:defRPr sz="2800" b="1">
                <a:solidFill>
                  <a:srgbClr val="FF0000"/>
                </a:solidFill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t>Lab Syllabus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  <p:extLst>
      <p:ext uri="smNativeData">
        <pr:smNativeData xmlns:pr="smNativeData" xmlns:p14="http://schemas.microsoft.com/office/powerpoint/2010/main" xmlns="" val="ASQQYAEAAAAFAAAA/f///wEAAAABAAAAA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MBqLr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D3D5-9BD3-CB25-9D26-6D709D686B38}" type="slidenum">
              <a:rPr sz="1400"/>
              <a:t>8</a:t>
            </a:fld>
            <a:endParaRPr sz="1400"/>
          </a:p>
        </p:txBody>
      </p:sp>
      <p:sp>
        <p:nvSpPr>
          <p:cNvPr id="3" name="Rectangle1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dBAAAPc2AABoKQAAEAAAACYAAAAIAAAA//////////8="/>
              </a:ext>
            </a:extLst>
          </p:cNvSpPr>
          <p:nvPr/>
        </p:nvSpPr>
        <p:spPr>
          <a:xfrm>
            <a:off x="273685" y="2674620"/>
            <a:ext cx="8661400" cy="405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lang="en-US"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Regular L</a:t>
            </a: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abs: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t-EE" sz="2800">
                <a:latin typeface="Arial" pitchFamily="2" charset="0"/>
                <a:ea typeface="Verdana" pitchFamily="2" charset="0"/>
                <a:cs typeface="Verdana" pitchFamily="2" charset="0"/>
              </a:rPr>
              <a:t>Lab 1 : Logic Gates</a:t>
            </a:r>
            <a:r>
              <a:rPr lang="en-US" sz="2800">
                <a:latin typeface="Arial" pitchFamily="2" charset="0"/>
                <a:ea typeface="Verdana" pitchFamily="2" charset="0"/>
                <a:cs typeface="Verdana" pitchFamily="2" charset="0"/>
              </a:rPr>
              <a:t>			+5 points</a:t>
            </a:r>
            <a:endParaRPr sz="280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t-EE" sz="2800" dirty="0">
                <a:latin typeface="Arial" pitchFamily="2" charset="0"/>
                <a:ea typeface="Verdana" pitchFamily="2" charset="0"/>
                <a:cs typeface="Verdana" pitchFamily="2" charset="0"/>
              </a:rPr>
              <a:t>Lab 2 : Combinational Logic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		+10 points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requires submission of the report</a:t>
            </a:r>
            <a:endParaRPr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t-EE" sz="2800" dirty="0">
                <a:latin typeface="Arial" pitchFamily="2" charset="0"/>
                <a:ea typeface="Verdana" pitchFamily="2" charset="0"/>
                <a:cs typeface="Verdana" pitchFamily="2" charset="0"/>
              </a:rPr>
              <a:t>Lab 3 : Structural Design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		+10 points</a:t>
            </a: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lang="et-EE" dirty="0"/>
              <a:t>Lab 4 : Sequential Logic</a:t>
            </a:r>
            <a:r>
              <a:rPr lang="en-US" dirty="0"/>
              <a:t>		+15 points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Lab 5 : Creeping Line Project	+20 points</a:t>
            </a:r>
          </a:p>
          <a:p>
            <a:pPr marL="1371600" lvl="2" indent="-457200">
              <a:buFont typeface="Wingdings" charset="2"/>
              <a:buChar char="ü"/>
            </a:pPr>
            <a:r>
              <a:rPr lang="en-US" dirty="0">
                <a:latin typeface="Arial" pitchFamily="2" charset="0"/>
                <a:ea typeface="Verdana" pitchFamily="2" charset="0"/>
                <a:cs typeface="Verdana" pitchFamily="2" charset="0"/>
              </a:rPr>
              <a:t>requires submission of the report</a:t>
            </a: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lang="en-US" dirty="0"/>
              <a:t>All labs give </a:t>
            </a:r>
            <a:r>
              <a:rPr lang="en-US" b="1" dirty="0">
                <a:solidFill>
                  <a:srgbClr val="FF0000"/>
                </a:solidFill>
              </a:rPr>
              <a:t>60</a:t>
            </a:r>
            <a:r>
              <a:rPr lang="en-US" dirty="0"/>
              <a:t> points in total</a:t>
            </a:r>
          </a:p>
          <a:p>
            <a:pPr marL="742950" lvl="1" indent="-285750">
              <a:buFont typeface="Wingdings" pitchFamily="2" charset="2"/>
              <a:buChar char="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endParaRPr lang="en-US" dirty="0"/>
          </a:p>
        </p:txBody>
      </p:sp>
      <p:sp>
        <p:nvSpPr>
          <p:cNvPr id="4" name="Rectangle2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BDmwQ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XQYAAPc2AACBDwAAEAAAACYAAAAIAAAA//////////8="/>
              </a:ext>
            </a:extLst>
          </p:cNvSpPr>
          <p:nvPr/>
        </p:nvSpPr>
        <p:spPr>
          <a:xfrm>
            <a:off x="273685" y="1034415"/>
            <a:ext cx="8661400" cy="148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  <a:defRPr sz="3600" b="1" i="1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dirty="0"/>
              <a:t>Tutorial: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t-EE" sz="2800" dirty="0">
                <a:latin typeface="Arial" pitchFamily="2" charset="0"/>
                <a:ea typeface="Verdana" pitchFamily="2" charset="0"/>
                <a:cs typeface="Verdana" pitchFamily="2" charset="0"/>
              </a:rPr>
              <a:t>Basic Vivado Tutorial : Part </a:t>
            </a:r>
            <a:r>
              <a:rPr lang="et-EE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1</a:t>
            </a:r>
            <a:endParaRPr lang="en-US"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et-EE" sz="2800" dirty="0">
                <a:latin typeface="Arial" pitchFamily="2" charset="0"/>
                <a:ea typeface="Verdana" pitchFamily="2" charset="0"/>
                <a:cs typeface="Verdana" pitchFamily="2" charset="0"/>
              </a:rPr>
              <a:t>Basic Vivado Tutorial : Part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2</a:t>
            </a: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</p:txBody>
      </p:sp>
      <p:sp>
        <p:nvSpPr>
          <p:cNvPr id="5" name="Title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//////////8="/>
              </a:ext>
            </a:extLst>
          </p:cNvSpPr>
          <p:nvPr/>
        </p:nvSpPr>
        <p:spPr>
          <a:xfrm>
            <a:off x="276860" y="120650"/>
            <a:ext cx="868616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0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Verdana" pitchFamily="2" charset="0"/>
                <a:cs typeface="Verdana" pitchFamily="2" charset="0"/>
              </a:defRPr>
            </a:lvl1pPr>
          </a:lstStyle>
          <a:p>
            <a:r>
              <a:rPr lang="et-EE"/>
              <a:t>IAX0600 Digital Systems Design Labs (</a:t>
            </a:r>
            <a:r>
              <a:rPr lang="en-US"/>
              <a:t>6</a:t>
            </a:r>
            <a:r>
              <a:rPr lang="et-EE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dvAuto="0"/>
      <p:bldP spid="4" grpId="0" animBg="1" advAuto="0"/>
    </p:bldLst>
    <p:extLst mod="1">
      <p:ext uri="smNativeData">
        <pr:smNativeData xmlns:pr="smNativeData" xmlns:p14="http://schemas.microsoft.com/office/powerpoint/2010/main" xmlns="" val="ASQQYAIAAAAFAAAA/f///wEAAAABAAAAAAAAAAAAAAAAAAAAAAAAAAkAAAD/////AQAAAAEAAAAAAAAAAAAAAAAAAAAAAAAA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BRNAAACScAAHM3AADZKQAAEAAAACYAAAAIAAAA//////////8="/>
              </a:ext>
            </a:extLst>
          </p:cNvSpPr>
          <p:nvPr/>
        </p:nvSpPr>
        <p:spPr>
          <a:xfrm>
            <a:off x="8504555" y="6345555"/>
            <a:ext cx="50927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/>
          <a:p>
            <a:pPr algn="r">
              <a:spcBef>
                <a:spcPts val="0"/>
              </a:spcBef>
            </a:pPr>
            <a:fld id="{3E9EBF49-07D3-CB49-9D26-F11CF1686BA4}" type="slidenum">
              <a:rPr sz="1400"/>
              <a:t>9</a:t>
            </a:fld>
            <a:endParaRPr sz="1400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7AQAAVx0AAAM3AAD1KAAAEAAAACYAAAAIAAAAPZAAAAAAAAA="/>
              </a:ext>
            </a:extLst>
          </p:cNvSpPr>
          <p:nvPr>
            <p:ph type="body" idx="1"/>
          </p:nvPr>
        </p:nvSpPr>
        <p:spPr>
          <a:xfrm>
            <a:off x="281305" y="4769485"/>
            <a:ext cx="8661400" cy="188849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</a:pPr>
            <a:r>
              <a:rPr lang="en-US" sz="3600" b="1" i="1" dirty="0"/>
              <a:t>L</a:t>
            </a:r>
            <a:r>
              <a:rPr sz="3600" b="1" i="1" dirty="0"/>
              <a:t>abs</a:t>
            </a:r>
            <a:r>
              <a:rPr lang="en-US" sz="3600" b="1" i="1" dirty="0"/>
              <a:t> (second half)</a:t>
            </a:r>
            <a:r>
              <a:rPr sz="3600" b="1" i="1" dirty="0"/>
              <a:t>: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dirty="0"/>
              <a:t> </a:t>
            </a:r>
            <a:r>
              <a:rPr dirty="0"/>
              <a:t>Week </a:t>
            </a:r>
            <a:r>
              <a:rPr dirty="0" smtClean="0"/>
              <a:t>1</a:t>
            </a:r>
            <a:r>
              <a:rPr lang="en-US" dirty="0" smtClean="0"/>
              <a:t>0</a:t>
            </a:r>
            <a:r>
              <a:rPr dirty="0" smtClean="0"/>
              <a:t> </a:t>
            </a:r>
            <a:r>
              <a:rPr lang="en-US" dirty="0" smtClean="0"/>
              <a:t>(31.03.2021</a:t>
            </a:r>
            <a:r>
              <a:rPr lang="en-US" dirty="0"/>
              <a:t>) </a:t>
            </a:r>
            <a:r>
              <a:rPr dirty="0"/>
              <a:t>: Lab </a:t>
            </a:r>
            <a:r>
              <a:rPr lang="en-US" dirty="0"/>
              <a:t>4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dirty="0"/>
              <a:t> </a:t>
            </a:r>
            <a:r>
              <a:rPr dirty="0"/>
              <a:t>Week </a:t>
            </a:r>
            <a:r>
              <a:rPr dirty="0" smtClean="0"/>
              <a:t>1</a:t>
            </a:r>
            <a:r>
              <a:rPr lang="en-US" dirty="0" smtClean="0"/>
              <a:t>3</a:t>
            </a:r>
            <a:r>
              <a:rPr dirty="0" smtClean="0"/>
              <a:t> </a:t>
            </a:r>
            <a:r>
              <a:rPr lang="en-US" dirty="0"/>
              <a:t>(</a:t>
            </a:r>
            <a:r>
              <a:rPr lang="en-US" dirty="0" smtClean="0"/>
              <a:t>21.04.2021</a:t>
            </a:r>
            <a:r>
              <a:rPr lang="en-US" dirty="0"/>
              <a:t>) </a:t>
            </a:r>
            <a:r>
              <a:rPr dirty="0"/>
              <a:t>: Lab </a:t>
            </a:r>
            <a:r>
              <a:rPr lang="en-US" dirty="0"/>
              <a:t>5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5 points </a:t>
            </a:r>
            <a:r>
              <a:rPr lang="en-US" dirty="0"/>
              <a:t>if passed until 14.05.2021 (Bonus 2)</a:t>
            </a:r>
          </a:p>
          <a:p>
            <a:pPr lvl="1">
              <a:spcBef>
                <a:spcPts val="0"/>
              </a:spcBef>
              <a:buClrTx/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Title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ASQQYBMAAAAlAAAAZAAAAA0AAAAAkAAAAEgAAACQAAAASAAAAAAAAAAC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0AQAAvgAAACM3AACuBAAAEAAAACYAAAAIAAAAvZAAAH8AAAA="/>
              </a:ext>
            </a:extLst>
          </p:cNvSpPr>
          <p:nvPr>
            <p:ph type="title"/>
          </p:nvPr>
        </p:nvSpPr>
        <p:spPr>
          <a:xfrm>
            <a:off x="276860" y="120650"/>
            <a:ext cx="8686165" cy="640080"/>
          </a:xfrm>
          <a:noFill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LABS Schedule</a:t>
            </a:r>
          </a:p>
        </p:txBody>
      </p:sp>
      <p:sp>
        <p:nvSpPr>
          <p:cNvPr id="5" name="Rectangle1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eA4AAPc2AAAeHQAAEAAAACYAAAAIAAAA//////////8="/>
              </a:ext>
            </a:extLst>
          </p:cNvSpPr>
          <p:nvPr/>
        </p:nvSpPr>
        <p:spPr>
          <a:xfrm>
            <a:off x="273685" y="2352040"/>
            <a:ext cx="8661400" cy="2381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</a:pPr>
            <a:r>
              <a:rPr lang="en-US"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L</a:t>
            </a: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abs</a:t>
            </a:r>
            <a:r>
              <a:rPr lang="en-US"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 (first half)</a:t>
            </a:r>
            <a:r>
              <a:rPr sz="3600" b="1" i="1" dirty="0">
                <a:latin typeface="Arial" pitchFamily="2" charset="0"/>
                <a:ea typeface="Verdana" pitchFamily="2" charset="0"/>
                <a:cs typeface="Verdana" pitchFamily="2" charset="0"/>
              </a:rPr>
              <a:t>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Week  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4</a:t>
            </a:r>
            <a:r>
              <a:rPr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(17.02.2021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) 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: Lab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1</a:t>
            </a: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Week  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6</a:t>
            </a:r>
            <a:r>
              <a:rPr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(03.03.2021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) 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: Lab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2</a:t>
            </a: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Week  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8</a:t>
            </a:r>
            <a:r>
              <a:rPr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(17.03.2021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) 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: Lab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3</a:t>
            </a: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lang="en-US" dirty="0"/>
              <a:t>+ </a:t>
            </a:r>
            <a:r>
              <a:rPr lang="en-US" dirty="0">
                <a:solidFill>
                  <a:srgbClr val="FF0000"/>
                </a:solidFill>
              </a:rPr>
              <a:t>5 points </a:t>
            </a:r>
            <a:r>
              <a:rPr lang="en-US" dirty="0"/>
              <a:t>if passed until </a:t>
            </a:r>
            <a:r>
              <a:rPr lang="en-US" dirty="0" smtClean="0"/>
              <a:t>30.03.2021 </a:t>
            </a:r>
            <a:r>
              <a:rPr lang="en-US" dirty="0"/>
              <a:t>(Bonus 1)</a:t>
            </a:r>
          </a:p>
          <a:p>
            <a:pPr marL="742950" lvl="1" indent="-285750">
              <a:buFont typeface="Wingdings" pitchFamily="2" charset="2"/>
              <a:buChar char="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endParaRPr lang="en-US" dirty="0"/>
          </a:p>
        </p:txBody>
      </p:sp>
      <p:sp>
        <p:nvSpPr>
          <p:cNvPr id="6" name="Rectangle2"/>
          <p:cNvSpPr>
            <a:extLst>
              <a:ext uri="smNativeData">
                <pr:smNativeData xmlns:pr="smNativeData" xmlns:p14="http://schemas.microsoft.com/office/powerpoint/2010/main" xmlns="" val="SMDATA_13_ASQQYBMAAAAlAAAAZAAAAA0AAAAAkAAAAEgAAACQAAAASAAAAAAAAAAAAAAAAAAAAAEAAABQAAAAAAAAAAAA4D8AAAAAAADgPwAAAAAAAOA/AAAAAAAA4D8AAAAAAADgPwAAAAAAAOA/AAAAAAAA4D8AAAAAAADgPwAAAAAAAOA/AAAAAAAA4D8CAAAAjAAAAAAAAAAAAAAA////DOrq6g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q6uoKAAAAACgAAAAoAAAAZAAAAGQAAAAAAAAAzMzMAAAAAABQAAAAUAAAAGQAAABkAAAAAAAAABcAAAAUAAAAAAAAAAAAAAD/fwAA/38AAAAAAAAJAAAABAAAANCQHAAMAAAAEAAAAAAAAAAAAAAAAAAAAAAAAAAeAAAAaAAAAAAAAAAAAAAAAAAAAAAAAAAAAAAAECcAABAnAAAAAAAAAAAAAAAAAAAAAAAAAAAAAAAAAAAAAAAAAAAAABQAAAAAAAAAwMD/AAAAAABkAAAAMgAAAAAAAABkAAAAAAAAAH9/fwAKAAAAHwAAAFQAAAD///8F6urqAQAAAAAAAAAAAAAAAAAAAAAAAAAAAAAAAAAAAAAAAAAAAAAAAn9/fwDq6uoDzMzMAMDA/wB/f38AAAAAAAAAAAAAAAAAAAAAAAAAAAAhAAAAGAAAABQAAACvAQAAawUAAPc2AACzDgAAEAAAACYAAAAIAAAA//////////8="/>
              </a:ext>
            </a:extLst>
          </p:cNvSpPr>
          <p:nvPr/>
        </p:nvSpPr>
        <p:spPr>
          <a:xfrm>
            <a:off x="273685" y="880745"/>
            <a:ext cx="8661400" cy="1508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342900" indent="-342900">
              <a:spcBef>
                <a:spcPts val="0"/>
              </a:spcBef>
              <a:buClr>
                <a:schemeClr val="folHlink"/>
              </a:buClr>
              <a:buSzPts val="2700"/>
              <a:buFont typeface="Wingdings" charset="2"/>
              <a:buChar char="n"/>
              <a:defRPr sz="3600" b="1" i="1">
                <a:latin typeface="Arial" pitchFamily="2" charset="0"/>
                <a:ea typeface="Verdana" pitchFamily="2" charset="0"/>
                <a:cs typeface="Verdana" pitchFamily="2" charset="0"/>
              </a:defRPr>
            </a:pPr>
            <a:r>
              <a:rPr dirty="0"/>
              <a:t>Tutorial labs:</a:t>
            </a:r>
          </a:p>
          <a:p>
            <a:pPr marL="914400" lvl="1" indent="-457200">
              <a:buFont typeface="Wingdings" charset="2"/>
              <a:buChar char="Ø"/>
            </a:pP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Week</a:t>
            </a:r>
            <a:r>
              <a:rPr lang="et-EE" sz="2800" dirty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 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3</a:t>
            </a:r>
            <a:r>
              <a:rPr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(10.02.2021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) </a:t>
            </a:r>
            <a:r>
              <a:rPr sz="2800" dirty="0">
                <a:latin typeface="Arial" pitchFamily="2" charset="0"/>
                <a:ea typeface="Verdana" pitchFamily="2" charset="0"/>
                <a:cs typeface="Verdana" pitchFamily="2" charset="0"/>
              </a:rPr>
              <a:t>: Tutorial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1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Week   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3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(</a:t>
            </a:r>
            <a:r>
              <a:rPr lang="en-US" sz="2800" dirty="0" smtClean="0">
                <a:latin typeface="Arial" pitchFamily="2" charset="0"/>
                <a:ea typeface="Verdana" pitchFamily="2" charset="0"/>
                <a:cs typeface="Verdana" pitchFamily="2" charset="0"/>
              </a:rPr>
              <a:t>10.02.2021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) : </a:t>
            </a:r>
            <a:r>
              <a:rPr lang="et-EE" sz="2800" dirty="0">
                <a:latin typeface="Arial" pitchFamily="2" charset="0"/>
                <a:ea typeface="Verdana" pitchFamily="2" charset="0"/>
                <a:cs typeface="Verdana" pitchFamily="2" charset="0"/>
              </a:rPr>
              <a:t>Tutorial </a:t>
            </a:r>
            <a:r>
              <a:rPr lang="en-US" sz="2800" dirty="0">
                <a:latin typeface="Arial" pitchFamily="2" charset="0"/>
                <a:ea typeface="Verdana" pitchFamily="2" charset="0"/>
                <a:cs typeface="Verdana" pitchFamily="2" charset="0"/>
              </a:rPr>
              <a:t>2</a:t>
            </a:r>
            <a:endParaRPr lang="et-EE"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914400" lvl="1" indent="-457200">
              <a:buFont typeface="Wingdings" charset="2"/>
              <a:buChar char="Ø"/>
            </a:pP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  <a:p>
            <a:pPr marL="742950" lvl="1" indent="-285750">
              <a:buFont typeface="Wingdings" pitchFamily="2" charset="2"/>
              <a:buChar char=""/>
              <a:defRPr sz="2800">
                <a:latin typeface="Arial" pitchFamily="2" charset="0"/>
                <a:ea typeface="Verdana" pitchFamily="2" charset="0"/>
                <a:cs typeface="Verdana" pitchFamily="2" charset="0"/>
              </a:defRPr>
            </a:pPr>
            <a:endParaRPr sz="2800" dirty="0">
              <a:latin typeface="Arial" pitchFamily="2" charset="0"/>
              <a:ea typeface="Verdana" pitchFamily="2" charset="0"/>
              <a:cs typeface="Verda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  <p:bldP spid="5" grpId="0" advAuto="0"/>
      <p:bldP spid="6" grpId="0" animBg="1" advAuto="0"/>
    </p:bldLst>
    <p:extLst mod="1">
      <p:ext uri="smNativeData">
        <pr:smNativeData xmlns:pr="smNativeData" xmlns:p14="http://schemas.microsoft.com/office/powerpoint/2010/main" xmlns="" val="ASQQYAMAAAAFAAAA/f///wEAAAABAAAAAAAAAAAAAAAAAAAAAAAAAAkAAAD/////AQAAAAEAAAAAAAAAAAAAAAAAAAAAAAAADQAAAP3///8BAAAAAQAAAAAAAAAAAAAAAAAAAAAAAAA=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336699"/>
      </a:hlink>
      <a:folHlink>
        <a:srgbClr val="9A00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0160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3E798E"/>
        </a:lt1>
        <a:dk2>
          <a:srgbClr val="FFFFCC"/>
        </a:dk2>
        <a:lt2>
          <a:srgbClr val="356677"/>
        </a:lt2>
        <a:accent1>
          <a:srgbClr val="7FA0B1"/>
        </a:accent1>
        <a:accent2>
          <a:srgbClr val="3A7184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BF0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336699"/>
      </a:hlink>
      <a:folHlink>
        <a:srgbClr val="9A00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0160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3E798E"/>
        </a:lt1>
        <a:dk2>
          <a:srgbClr val="FFFFCC"/>
        </a:dk2>
        <a:lt2>
          <a:srgbClr val="356677"/>
        </a:lt2>
        <a:accent1>
          <a:srgbClr val="7FA0B1"/>
        </a:accent1>
        <a:accent2>
          <a:srgbClr val="3A7184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BF0B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C0128"/>
      </a:hlink>
      <a:folHlink>
        <a:srgbClr val="CECECE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0160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C0128"/>
      </a:hlink>
      <a:folHlink>
        <a:srgbClr val="CECECE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0160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853</Words>
  <Application>Microsoft Office PowerPoint</Application>
  <PresentationFormat>On-screen Show (4:3)</PresentationFormat>
  <Paragraphs>162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Presentation</vt:lpstr>
      <vt:lpstr>Presentation</vt:lpstr>
      <vt:lpstr>IAX0600   DIGITAL SYSTEMS DESIGN </vt:lpstr>
      <vt:lpstr>Digital Systems Design Labs Staff</vt:lpstr>
      <vt:lpstr>IAX0600 Digital Systems Design Labs (1)</vt:lpstr>
      <vt:lpstr>IAX0600 Digital Systems Design Labs (2)</vt:lpstr>
      <vt:lpstr>IAX0600 Digital Systems Design Labs (3)</vt:lpstr>
      <vt:lpstr>PowerPoint Presentation</vt:lpstr>
      <vt:lpstr>IAX0600 Digital Systems Design Labs (5)</vt:lpstr>
      <vt:lpstr>PowerPoint Presentation</vt:lpstr>
      <vt:lpstr>LABS Schedule</vt:lpstr>
      <vt:lpstr>List of General Lab Requirements</vt:lpstr>
      <vt:lpstr>How to Pass a Lab</vt:lpstr>
      <vt:lpstr>How to Write a Report (1)</vt:lpstr>
      <vt:lpstr>How to Write a Report (2)</vt:lpstr>
      <vt:lpstr>List of General Report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Diskreetne Matemaatika. L.</dc:title>
  <dc:subject>Presentation</dc:subject>
  <dc:creator>Alexander Sudnitson</dc:creator>
  <cp:keywords/>
  <dc:description/>
  <cp:lastModifiedBy>Dmitri</cp:lastModifiedBy>
  <cp:revision>8</cp:revision>
  <dcterms:created xsi:type="dcterms:W3CDTF">1996-01-27T09:25:42Z</dcterms:created>
  <dcterms:modified xsi:type="dcterms:W3CDTF">2021-02-09T13:14:15Z</dcterms:modified>
</cp:coreProperties>
</file>