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8" r:id="rId5"/>
    <p:sldId id="316" r:id="rId6"/>
    <p:sldId id="317" r:id="rId7"/>
    <p:sldId id="318" r:id="rId8"/>
    <p:sldId id="319" r:id="rId9"/>
    <p:sldId id="322" r:id="rId10"/>
    <p:sldId id="323" r:id="rId11"/>
    <p:sldId id="321" r:id="rId12"/>
    <p:sldId id="315" r:id="rId1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" initials="m" lastIdx="1" clrIdx="0">
    <p:extLst>
      <p:ext uri="{19B8F6BF-5375-455C-9EA6-DF929625EA0E}">
        <p15:presenceInfo xmlns:p15="http://schemas.microsoft.com/office/powerpoint/2012/main" userId="Sam" providerId="None"/>
      </p:ext>
    </p:extLst>
  </p:cmAuthor>
  <p:cmAuthor id="2" name="Zain Ul Abideen" initials="ZUA" lastIdx="1" clrIdx="1">
    <p:extLst>
      <p:ext uri="{19B8F6BF-5375-455C-9EA6-DF929625EA0E}">
        <p15:presenceInfo xmlns:p15="http://schemas.microsoft.com/office/powerpoint/2012/main" userId="S::zainul@ttu.ee::9e6f9740-8295-42a8-b616-182a44fe51c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941"/>
    <a:srgbClr val="CD73D7"/>
    <a:srgbClr val="BF9271"/>
    <a:srgbClr val="D1675F"/>
    <a:srgbClr val="8190AF"/>
    <a:srgbClr val="AE72BE"/>
    <a:srgbClr val="B17F9C"/>
    <a:srgbClr val="D85858"/>
    <a:srgbClr val="B50B0B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92876A-FF8D-4EE6-BFB6-1B73841F389B}" v="34" dt="2026-02-02T11:45:24.8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77129" autoAdjust="0"/>
  </p:normalViewPr>
  <p:slideViewPr>
    <p:cSldViewPr snapToGrid="0">
      <p:cViewPr varScale="1">
        <p:scale>
          <a:sx n="93" d="100"/>
          <a:sy n="93" d="100"/>
        </p:scale>
        <p:origin x="1488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1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jeel Imtiaz" userId="7c3386fc-2d59-45b2-a28c-90741ce0c493" providerId="ADAL" clId="{6A98113E-D1A0-4826-8536-8B3FF8F1A61E}"/>
    <pc:docChg chg="undo custSel addSld delSld modSld sldOrd">
      <pc:chgData name="Sharjeel Imtiaz" userId="7c3386fc-2d59-45b2-a28c-90741ce0c493" providerId="ADAL" clId="{6A98113E-D1A0-4826-8536-8B3FF8F1A61E}" dt="2026-02-02T11:45:28.301" v="126" actId="1076"/>
      <pc:docMkLst>
        <pc:docMk/>
      </pc:docMkLst>
      <pc:sldChg chg="modSp mod">
        <pc:chgData name="Sharjeel Imtiaz" userId="7c3386fc-2d59-45b2-a28c-90741ce0c493" providerId="ADAL" clId="{6A98113E-D1A0-4826-8536-8B3FF8F1A61E}" dt="2026-02-02T09:14:44.188" v="1" actId="20577"/>
        <pc:sldMkLst>
          <pc:docMk/>
          <pc:sldMk cId="2979326792" sldId="258"/>
        </pc:sldMkLst>
        <pc:spChg chg="mod">
          <ac:chgData name="Sharjeel Imtiaz" userId="7c3386fc-2d59-45b2-a28c-90741ce0c493" providerId="ADAL" clId="{6A98113E-D1A0-4826-8536-8B3FF8F1A61E}" dt="2026-02-02T09:14:44.188" v="1" actId="20577"/>
          <ac:spMkLst>
            <pc:docMk/>
            <pc:sldMk cId="2979326792" sldId="258"/>
            <ac:spMk id="11" creationId="{00000000-0000-0000-0000-000000000000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11:45:28.301" v="126" actId="1076"/>
        <pc:sldMkLst>
          <pc:docMk/>
          <pc:sldMk cId="3713294393" sldId="316"/>
        </pc:sldMkLst>
        <pc:spChg chg="mod">
          <ac:chgData name="Sharjeel Imtiaz" userId="7c3386fc-2d59-45b2-a28c-90741ce0c493" providerId="ADAL" clId="{6A98113E-D1A0-4826-8536-8B3FF8F1A61E}" dt="2026-02-02T09:14:57.723" v="2"/>
          <ac:spMkLst>
            <pc:docMk/>
            <pc:sldMk cId="3713294393" sldId="316"/>
            <ac:spMk id="2" creationId="{D51D8ED9-F034-AECE-69CA-F016C16E36B2}"/>
          </ac:spMkLst>
        </pc:spChg>
        <pc:spChg chg="mod">
          <ac:chgData name="Sharjeel Imtiaz" userId="7c3386fc-2d59-45b2-a28c-90741ce0c493" providerId="ADAL" clId="{6A98113E-D1A0-4826-8536-8B3FF8F1A61E}" dt="2026-02-02T11:45:28.301" v="126" actId="1076"/>
          <ac:spMkLst>
            <pc:docMk/>
            <pc:sldMk cId="3713294393" sldId="316"/>
            <ac:spMk id="4" creationId="{B29CA636-0F26-099B-54BE-8E723F3E0231}"/>
          </ac:spMkLst>
        </pc:spChg>
        <pc:spChg chg="add del mod">
          <ac:chgData name="Sharjeel Imtiaz" userId="7c3386fc-2d59-45b2-a28c-90741ce0c493" providerId="ADAL" clId="{6A98113E-D1A0-4826-8536-8B3FF8F1A61E}" dt="2026-02-02T09:15:42.710" v="8"/>
          <ac:spMkLst>
            <pc:docMk/>
            <pc:sldMk cId="3713294393" sldId="316"/>
            <ac:spMk id="5" creationId="{C5A5DF05-EDF7-FE70-A14A-63F122D0BA56}"/>
          </ac:spMkLst>
        </pc:spChg>
        <pc:spChg chg="add del mod">
          <ac:chgData name="Sharjeel Imtiaz" userId="7c3386fc-2d59-45b2-a28c-90741ce0c493" providerId="ADAL" clId="{6A98113E-D1A0-4826-8536-8B3FF8F1A61E}" dt="2026-02-02T09:51:45.749" v="18"/>
          <ac:spMkLst>
            <pc:docMk/>
            <pc:sldMk cId="3713294393" sldId="316"/>
            <ac:spMk id="6" creationId="{6B5D1380-F5E5-35E0-747E-6E4990BEE4D4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09:56:19.687" v="67"/>
        <pc:sldMkLst>
          <pc:docMk/>
          <pc:sldMk cId="2500382762" sldId="318"/>
        </pc:sldMkLst>
        <pc:spChg chg="mod">
          <ac:chgData name="Sharjeel Imtiaz" userId="7c3386fc-2d59-45b2-a28c-90741ce0c493" providerId="ADAL" clId="{6A98113E-D1A0-4826-8536-8B3FF8F1A61E}" dt="2026-02-02T09:49:48.845" v="12" actId="20577"/>
          <ac:spMkLst>
            <pc:docMk/>
            <pc:sldMk cId="2500382762" sldId="318"/>
            <ac:spMk id="2" creationId="{49B7E242-1DB4-1357-711E-CC8ED1DBB0A9}"/>
          </ac:spMkLst>
        </pc:spChg>
        <pc:spChg chg="mod">
          <ac:chgData name="Sharjeel Imtiaz" userId="7c3386fc-2d59-45b2-a28c-90741ce0c493" providerId="ADAL" clId="{6A98113E-D1A0-4826-8536-8B3FF8F1A61E}" dt="2026-02-02T09:55:55.934" v="63" actId="14100"/>
          <ac:spMkLst>
            <pc:docMk/>
            <pc:sldMk cId="2500382762" sldId="318"/>
            <ac:spMk id="4" creationId="{227281A4-CBCE-CA16-9454-25CA84ACC6C8}"/>
          </ac:spMkLst>
        </pc:spChg>
        <pc:spChg chg="add del mod">
          <ac:chgData name="Sharjeel Imtiaz" userId="7c3386fc-2d59-45b2-a28c-90741ce0c493" providerId="ADAL" clId="{6A98113E-D1A0-4826-8536-8B3FF8F1A61E}" dt="2026-02-02T09:53:04.686" v="35"/>
          <ac:spMkLst>
            <pc:docMk/>
            <pc:sldMk cId="2500382762" sldId="318"/>
            <ac:spMk id="5" creationId="{77DE0EFA-E892-D723-F749-E3FFC3F99F32}"/>
          </ac:spMkLst>
        </pc:spChg>
        <pc:spChg chg="add del mod">
          <ac:chgData name="Sharjeel Imtiaz" userId="7c3386fc-2d59-45b2-a28c-90741ce0c493" providerId="ADAL" clId="{6A98113E-D1A0-4826-8536-8B3FF8F1A61E}" dt="2026-02-02T09:56:19.687" v="67"/>
          <ac:spMkLst>
            <pc:docMk/>
            <pc:sldMk cId="2500382762" sldId="318"/>
            <ac:spMk id="12" creationId="{C1C253C0-27D2-B05B-AF37-4FC29968D37E}"/>
          </ac:spMkLst>
        </pc:spChg>
        <pc:picChg chg="del">
          <ac:chgData name="Sharjeel Imtiaz" userId="7c3386fc-2d59-45b2-a28c-90741ce0c493" providerId="ADAL" clId="{6A98113E-D1A0-4826-8536-8B3FF8F1A61E}" dt="2026-02-02T09:53:04.685" v="33" actId="478"/>
          <ac:picMkLst>
            <pc:docMk/>
            <pc:sldMk cId="2500382762" sldId="318"/>
            <ac:picMk id="6" creationId="{DEEB3B6F-2BDF-68E0-587E-2998AA2A124B}"/>
          </ac:picMkLst>
        </pc:picChg>
        <pc:picChg chg="del">
          <ac:chgData name="Sharjeel Imtiaz" userId="7c3386fc-2d59-45b2-a28c-90741ce0c493" providerId="ADAL" clId="{6A98113E-D1A0-4826-8536-8B3FF8F1A61E}" dt="2026-02-02T09:52:13.521" v="28" actId="478"/>
          <ac:picMkLst>
            <pc:docMk/>
            <pc:sldMk cId="2500382762" sldId="318"/>
            <ac:picMk id="8" creationId="{D378946C-DBF1-F48A-81C8-6060FDFAB7AC}"/>
          </ac:picMkLst>
        </pc:picChg>
        <pc:picChg chg="add mod">
          <ac:chgData name="Sharjeel Imtiaz" userId="7c3386fc-2d59-45b2-a28c-90741ce0c493" providerId="ADAL" clId="{6A98113E-D1A0-4826-8536-8B3FF8F1A61E}" dt="2026-02-02T09:55:52.734" v="62" actId="14100"/>
          <ac:picMkLst>
            <pc:docMk/>
            <pc:sldMk cId="2500382762" sldId="318"/>
            <ac:picMk id="9" creationId="{46B2DA28-05E6-4C0D-3B38-B6557C03CE4E}"/>
          </ac:picMkLst>
        </pc:picChg>
        <pc:picChg chg="add mod modCrop">
          <ac:chgData name="Sharjeel Imtiaz" userId="7c3386fc-2d59-45b2-a28c-90741ce0c493" providerId="ADAL" clId="{6A98113E-D1A0-4826-8536-8B3FF8F1A61E}" dt="2026-02-02T09:56:17.851" v="65" actId="1440"/>
          <ac:picMkLst>
            <pc:docMk/>
            <pc:sldMk cId="2500382762" sldId="318"/>
            <ac:picMk id="11" creationId="{0D72220E-0A49-394F-478B-AE6D827D1CC7}"/>
          </ac:picMkLst>
        </pc:picChg>
      </pc:sldChg>
      <pc:sldChg chg="addSp delSp modSp mod ord">
        <pc:chgData name="Sharjeel Imtiaz" userId="7c3386fc-2d59-45b2-a28c-90741ce0c493" providerId="ADAL" clId="{6A98113E-D1A0-4826-8536-8B3FF8F1A61E}" dt="2026-02-02T10:02:04.167" v="89"/>
        <pc:sldMkLst>
          <pc:docMk/>
          <pc:sldMk cId="724921506" sldId="319"/>
        </pc:sldMkLst>
        <pc:spChg chg="mod">
          <ac:chgData name="Sharjeel Imtiaz" userId="7c3386fc-2d59-45b2-a28c-90741ce0c493" providerId="ADAL" clId="{6A98113E-D1A0-4826-8536-8B3FF8F1A61E}" dt="2026-02-02T09:57:01.927" v="69"/>
          <ac:spMkLst>
            <pc:docMk/>
            <pc:sldMk cId="724921506" sldId="319"/>
            <ac:spMk id="2" creationId="{CE281729-9ED7-FC8E-C6E7-59F71720427A}"/>
          </ac:spMkLst>
        </pc:spChg>
        <pc:spChg chg="mod">
          <ac:chgData name="Sharjeel Imtiaz" userId="7c3386fc-2d59-45b2-a28c-90741ce0c493" providerId="ADAL" clId="{6A98113E-D1A0-4826-8536-8B3FF8F1A61E}" dt="2026-02-02T09:59:44.018" v="75" actId="15"/>
          <ac:spMkLst>
            <pc:docMk/>
            <pc:sldMk cId="724921506" sldId="319"/>
            <ac:spMk id="4" creationId="{EFF410B8-C2F7-2E69-A801-2856E5762EB9}"/>
          </ac:spMkLst>
        </pc:spChg>
        <pc:picChg chg="add mod">
          <ac:chgData name="Sharjeel Imtiaz" userId="7c3386fc-2d59-45b2-a28c-90741ce0c493" providerId="ADAL" clId="{6A98113E-D1A0-4826-8536-8B3FF8F1A61E}" dt="2026-02-02T09:59:35.181" v="74" actId="1076"/>
          <ac:picMkLst>
            <pc:docMk/>
            <pc:sldMk cId="724921506" sldId="319"/>
            <ac:picMk id="5" creationId="{4FF4D6B1-0A20-03C1-4BBA-841178D5AAA4}"/>
          </ac:picMkLst>
        </pc:picChg>
        <pc:picChg chg="del">
          <ac:chgData name="Sharjeel Imtiaz" userId="7c3386fc-2d59-45b2-a28c-90741ce0c493" providerId="ADAL" clId="{6A98113E-D1A0-4826-8536-8B3FF8F1A61E}" dt="2026-02-02T09:56:54.509" v="68" actId="478"/>
          <ac:picMkLst>
            <pc:docMk/>
            <pc:sldMk cId="724921506" sldId="319"/>
            <ac:picMk id="6" creationId="{C1770978-C9A8-7863-369C-9D07F8494D92}"/>
          </ac:picMkLst>
        </pc:picChg>
      </pc:sldChg>
      <pc:sldChg chg="del">
        <pc:chgData name="Sharjeel Imtiaz" userId="7c3386fc-2d59-45b2-a28c-90741ce0c493" providerId="ADAL" clId="{6A98113E-D1A0-4826-8536-8B3FF8F1A61E}" dt="2026-02-02T10:02:17.792" v="93" actId="47"/>
        <pc:sldMkLst>
          <pc:docMk/>
          <pc:sldMk cId="3136968820" sldId="320"/>
        </pc:sldMkLst>
      </pc:sldChg>
      <pc:sldChg chg="modSp mod">
        <pc:chgData name="Sharjeel Imtiaz" userId="7c3386fc-2d59-45b2-a28c-90741ce0c493" providerId="ADAL" clId="{6A98113E-D1A0-4826-8536-8B3FF8F1A61E}" dt="2026-02-02T10:05:18.626" v="122"/>
        <pc:sldMkLst>
          <pc:docMk/>
          <pc:sldMk cId="1993138723" sldId="321"/>
        </pc:sldMkLst>
        <pc:spChg chg="mod">
          <ac:chgData name="Sharjeel Imtiaz" userId="7c3386fc-2d59-45b2-a28c-90741ce0c493" providerId="ADAL" clId="{6A98113E-D1A0-4826-8536-8B3FF8F1A61E}" dt="2026-02-02T10:05:18.626" v="122"/>
          <ac:spMkLst>
            <pc:docMk/>
            <pc:sldMk cId="1993138723" sldId="321"/>
            <ac:spMk id="4" creationId="{F03E2AE9-8848-307B-484F-ABE72A3B76F7}"/>
          </ac:spMkLst>
        </pc:spChg>
      </pc:sldChg>
      <pc:sldChg chg="addSp delSp modSp new mod">
        <pc:chgData name="Sharjeel Imtiaz" userId="7c3386fc-2d59-45b2-a28c-90741ce0c493" providerId="ADAL" clId="{6A98113E-D1A0-4826-8536-8B3FF8F1A61E}" dt="2026-02-02T10:01:55.368" v="87" actId="1076"/>
        <pc:sldMkLst>
          <pc:docMk/>
          <pc:sldMk cId="3507451214" sldId="322"/>
        </pc:sldMkLst>
        <pc:spChg chg="mod">
          <ac:chgData name="Sharjeel Imtiaz" userId="7c3386fc-2d59-45b2-a28c-90741ce0c493" providerId="ADAL" clId="{6A98113E-D1A0-4826-8536-8B3FF8F1A61E}" dt="2026-02-02T10:00:54.100" v="77"/>
          <ac:spMkLst>
            <pc:docMk/>
            <pc:sldMk cId="3507451214" sldId="322"/>
            <ac:spMk id="2" creationId="{4CB6FC8A-0927-864E-D40F-9FC33AA8739C}"/>
          </ac:spMkLst>
        </pc:spChg>
        <pc:spChg chg="del">
          <ac:chgData name="Sharjeel Imtiaz" userId="7c3386fc-2d59-45b2-a28c-90741ce0c493" providerId="ADAL" clId="{6A98113E-D1A0-4826-8536-8B3FF8F1A61E}" dt="2026-02-02T10:01:14.369" v="78" actId="22"/>
          <ac:spMkLst>
            <pc:docMk/>
            <pc:sldMk cId="3507451214" sldId="322"/>
            <ac:spMk id="4" creationId="{60E2EC8C-7785-C838-683C-D27718868E0C}"/>
          </ac:spMkLst>
        </pc:spChg>
        <pc:picChg chg="add mod ord">
          <ac:chgData name="Sharjeel Imtiaz" userId="7c3386fc-2d59-45b2-a28c-90741ce0c493" providerId="ADAL" clId="{6A98113E-D1A0-4826-8536-8B3FF8F1A61E}" dt="2026-02-02T10:01:55.368" v="87" actId="1076"/>
          <ac:picMkLst>
            <pc:docMk/>
            <pc:sldMk cId="3507451214" sldId="322"/>
            <ac:picMk id="6" creationId="{49D821CB-FAF6-5B36-C9B7-CE74287C3EDC}"/>
          </ac:picMkLst>
        </pc:picChg>
      </pc:sldChg>
      <pc:sldChg chg="addSp delSp modSp add mod ord">
        <pc:chgData name="Sharjeel Imtiaz" userId="7c3386fc-2d59-45b2-a28c-90741ce0c493" providerId="ADAL" clId="{6A98113E-D1A0-4826-8536-8B3FF8F1A61E}" dt="2026-02-02T10:04:18.288" v="113" actId="15"/>
        <pc:sldMkLst>
          <pc:docMk/>
          <pc:sldMk cId="1254790194" sldId="323"/>
        </pc:sldMkLst>
        <pc:spChg chg="mod">
          <ac:chgData name="Sharjeel Imtiaz" userId="7c3386fc-2d59-45b2-a28c-90741ce0c493" providerId="ADAL" clId="{6A98113E-D1A0-4826-8536-8B3FF8F1A61E}" dt="2026-02-02T10:02:43.698" v="94"/>
          <ac:spMkLst>
            <pc:docMk/>
            <pc:sldMk cId="1254790194" sldId="323"/>
            <ac:spMk id="2" creationId="{050E6A8A-C9CC-B631-F6C8-DEEAF0731633}"/>
          </ac:spMkLst>
        </pc:spChg>
        <pc:spChg chg="mod">
          <ac:chgData name="Sharjeel Imtiaz" userId="7c3386fc-2d59-45b2-a28c-90741ce0c493" providerId="ADAL" clId="{6A98113E-D1A0-4826-8536-8B3FF8F1A61E}" dt="2026-02-02T10:04:18.288" v="113" actId="15"/>
          <ac:spMkLst>
            <pc:docMk/>
            <pc:sldMk cId="1254790194" sldId="323"/>
            <ac:spMk id="4" creationId="{31618D36-B4E6-A316-9F32-4FF841FA7453}"/>
          </ac:spMkLst>
        </pc:spChg>
        <pc:spChg chg="add del mod">
          <ac:chgData name="Sharjeel Imtiaz" userId="7c3386fc-2d59-45b2-a28c-90741ce0c493" providerId="ADAL" clId="{6A98113E-D1A0-4826-8536-8B3FF8F1A61E}" dt="2026-02-02T10:04:06.219" v="112"/>
          <ac:spMkLst>
            <pc:docMk/>
            <pc:sldMk cId="1254790194" sldId="323"/>
            <ac:spMk id="6" creationId="{6BDA4C93-672A-5A97-B861-1E313F51941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6C3347A-0723-42AB-ADB1-5F7B505CEE0A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DFA09B0-A7A8-4BE7-A305-5872AB184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Started in </a:t>
            </a:r>
            <a:r>
              <a:rPr lang="en-US" dirty="0" err="1"/>
              <a:t>dec.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39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7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356349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0074" y="6356349"/>
            <a:ext cx="2743200" cy="365125"/>
          </a:xfrm>
        </p:spPr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2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3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2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86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27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aslaid ar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8" y="0"/>
            <a:ext cx="12207497" cy="4940618"/>
          </a:xfrm>
          <a:prstGeom prst="rect">
            <a:avLst/>
          </a:prstGeom>
        </p:spPr>
      </p:pic>
      <p:sp>
        <p:nvSpPr>
          <p:cNvPr id="8" name="Freeform 7"/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77555" y="1958640"/>
            <a:ext cx="2447645" cy="1370681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915200"/>
            <a:ext cx="8892396" cy="8528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1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ON TWO LINES IF NECESSARY</a:t>
            </a:r>
          </a:p>
          <a:p>
            <a:pPr lvl="0"/>
            <a:endParaRPr lang="et-EE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718593"/>
            <a:ext cx="4738535" cy="7787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aseline="0">
                <a:solidFill>
                  <a:schemeClr val="accent2"/>
                </a:solidFill>
                <a:latin typeface="Verdana" charset="0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1800" dirty="0" err="1"/>
              <a:t>First</a:t>
            </a:r>
            <a:r>
              <a:rPr lang="et-EE" sz="1800" dirty="0"/>
              <a:t> </a:t>
            </a:r>
            <a:r>
              <a:rPr lang="et-EE" sz="1800" dirty="0" err="1"/>
              <a:t>name</a:t>
            </a:r>
            <a:r>
              <a:rPr lang="et-EE" sz="1800" dirty="0"/>
              <a:t> Last </a:t>
            </a:r>
            <a:r>
              <a:rPr lang="et-EE" sz="1800" dirty="0" err="1"/>
              <a:t>name</a:t>
            </a:r>
            <a:br>
              <a:rPr lang="et-EE" sz="1800" dirty="0"/>
            </a:br>
            <a:r>
              <a:rPr lang="en-US" sz="1800" dirty="0"/>
              <a:t>Name of Faculty / Institute</a:t>
            </a:r>
            <a:endParaRPr lang="et-EE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Tallinn University of Technology</a:t>
            </a:r>
            <a:endParaRPr lang="et-EE" sz="1800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8656883" y="6226764"/>
            <a:ext cx="267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dirty="0">
                <a:solidFill>
                  <a:schemeClr val="accent2"/>
                </a:solidFill>
              </a:rPr>
              <a:t>DD.MM.YYYY</a:t>
            </a:r>
          </a:p>
          <a:p>
            <a:pPr algn="r"/>
            <a:endParaRPr lang="et-EE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501530"/>
            <a:ext cx="8892396" cy="7048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PRESENTATION </a:t>
            </a:r>
            <a:r>
              <a:rPr lang="et-EE" dirty="0" err="1"/>
              <a:t>Title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1113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348239"/>
            <a:ext cx="10515600" cy="482872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2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4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399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5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3021"/>
          </a:xfrm>
          <a:prstGeom prst="rect">
            <a:avLst/>
          </a:prstGeom>
        </p:spPr>
        <p:txBody>
          <a:bodyPr/>
          <a:lstStyle>
            <a:lvl1pPr>
              <a:defRPr sz="2200" b="1" i="0" baseline="0">
                <a:latin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508426"/>
            <a:ext cx="10515600" cy="4668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95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3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5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1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674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lt 3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5" t="19052" r="15651" b="26172"/>
          <a:stretch/>
        </p:blipFill>
        <p:spPr>
          <a:xfrm>
            <a:off x="155311" y="6039273"/>
            <a:ext cx="1085205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56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63" r:id="rId4"/>
    <p:sldLayoutId id="2147483652" r:id="rId5"/>
    <p:sldLayoutId id="2147483661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sample.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2" b="2574"/>
          <a:stretch/>
        </p:blipFill>
        <p:spPr>
          <a:xfrm flipH="1">
            <a:off x="1" y="2"/>
            <a:ext cx="12191998" cy="49011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83126" y="1958640"/>
            <a:ext cx="12192000" cy="4947849"/>
            <a:chOff x="-1" y="1958640"/>
            <a:chExt cx="12192000" cy="4947849"/>
          </a:xfrm>
        </p:grpSpPr>
        <p:sp>
          <p:nvSpPr>
            <p:cNvPr id="10" name="Freeform 9"/>
            <p:cNvSpPr/>
            <p:nvPr/>
          </p:nvSpPr>
          <p:spPr>
            <a:xfrm>
              <a:off x="-1" y="3361176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77555" y="1958640"/>
              <a:ext cx="2447645" cy="1370681"/>
            </a:xfrm>
            <a:prstGeom prst="rect">
              <a:avLst/>
            </a:prstGeom>
          </p:spPr>
        </p:pic>
      </p:grpSp>
      <p:sp>
        <p:nvSpPr>
          <p:cNvPr id="11" name="Teksti kohatäide 4"/>
          <p:cNvSpPr>
            <a:spLocks noGrp="1"/>
          </p:cNvSpPr>
          <p:nvPr>
            <p:ph type="body" sz="quarter" idx="12"/>
          </p:nvPr>
        </p:nvSpPr>
        <p:spPr>
          <a:xfrm>
            <a:off x="1729946" y="3689466"/>
            <a:ext cx="9656970" cy="724471"/>
          </a:xfrm>
        </p:spPr>
        <p:txBody>
          <a:bodyPr/>
          <a:lstStyle/>
          <a:p>
            <a:pPr algn="ctr"/>
            <a:r>
              <a:rPr lang="et-EE" sz="2800" dirty="0"/>
              <a:t>LAB 2 – </a:t>
            </a:r>
            <a:r>
              <a:rPr lang="et-EE" sz="2800" dirty="0" err="1"/>
              <a:t>Router</a:t>
            </a:r>
            <a:r>
              <a:rPr lang="et-EE" sz="2800" dirty="0"/>
              <a:t> Design</a:t>
            </a:r>
            <a:endParaRPr lang="en-US" sz="2800" dirty="0"/>
          </a:p>
          <a:p>
            <a:pPr algn="ctr"/>
            <a:r>
              <a:rPr lang="en-US" sz="2000" dirty="0">
                <a:solidFill>
                  <a:schemeClr val="accent3"/>
                </a:solidFill>
              </a:rPr>
              <a:t>IAS0630 Hardware Security SPRING, 2026.</a:t>
            </a:r>
            <a:endParaRPr lang="en-GB" sz="2000" dirty="0">
              <a:solidFill>
                <a:schemeClr val="accent3"/>
              </a:solidFill>
            </a:endParaRPr>
          </a:p>
        </p:txBody>
      </p:sp>
      <p:sp>
        <p:nvSpPr>
          <p:cNvPr id="14" name="Teksti kohatäide 5"/>
          <p:cNvSpPr>
            <a:spLocks noGrp="1"/>
          </p:cNvSpPr>
          <p:nvPr>
            <p:ph type="body" sz="quarter" idx="13"/>
          </p:nvPr>
        </p:nvSpPr>
        <p:spPr>
          <a:xfrm>
            <a:off x="221873" y="5450254"/>
            <a:ext cx="6848316" cy="113324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>
                <a:solidFill>
                  <a:srgbClr val="332B60"/>
                </a:solidFill>
              </a:rPr>
              <a:t>Sharjeel Imtiaz</a:t>
            </a:r>
            <a:br>
              <a:rPr lang="en-GB" sz="1800" dirty="0">
                <a:solidFill>
                  <a:srgbClr val="332B60"/>
                </a:solidFill>
              </a:rPr>
            </a:br>
            <a:r>
              <a:rPr lang="en-GB" sz="1800" dirty="0">
                <a:solidFill>
                  <a:srgbClr val="332B60"/>
                </a:solidFill>
              </a:rPr>
              <a:t>Email: </a:t>
            </a:r>
            <a:r>
              <a:rPr lang="en-GB" sz="1800" b="1" kern="0" dirty="0">
                <a:solidFill>
                  <a:srgbClr val="0070C0"/>
                </a:solidFill>
              </a:rPr>
              <a:t>sharjeel.imtiaz@taltech.ee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Centre for Dependable Computing Systems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Dpt. of Computer Systems - School of IT</a:t>
            </a:r>
            <a:endParaRPr lang="et-EE" sz="1800" dirty="0">
              <a:solidFill>
                <a:srgbClr val="332B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332B60"/>
                </a:solidFill>
              </a:rPr>
              <a:t>Tallinn University of Technology</a:t>
            </a:r>
            <a:endParaRPr lang="et-EE" sz="1800" dirty="0">
              <a:solidFill>
                <a:srgbClr val="332B60"/>
              </a:solidFill>
            </a:endParaRPr>
          </a:p>
        </p:txBody>
      </p:sp>
      <p:sp>
        <p:nvSpPr>
          <p:cNvPr id="8" name="Teksti kohatäide 5">
            <a:extLst>
              <a:ext uri="{FF2B5EF4-FFF2-40B4-BE49-F238E27FC236}">
                <a16:creationId xmlns:a16="http://schemas.microsoft.com/office/drawing/2014/main" id="{2BCC7CA7-8BAB-4D5B-AC3D-902411FE2C91}"/>
              </a:ext>
            </a:extLst>
          </p:cNvPr>
          <p:cNvSpPr txBox="1">
            <a:spLocks/>
          </p:cNvSpPr>
          <p:nvPr/>
        </p:nvSpPr>
        <p:spPr>
          <a:xfrm>
            <a:off x="5689323" y="5347817"/>
            <a:ext cx="6848316" cy="11332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kern="1200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endParaRPr lang="et-EE" b="1" cap="all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32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8ED9-F034-AECE-69CA-F016C16E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Lab</a:t>
            </a:r>
            <a:r>
              <a:rPr lang="et-EE" dirty="0"/>
              <a:t> 2 </a:t>
            </a:r>
            <a:r>
              <a:rPr lang="et-EE" dirty="0" err="1"/>
              <a:t>Overview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EB1D2F-1FAB-49C4-7912-72540E13D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CA636-0F26-099B-54BE-8E723F3E0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0444"/>
            <a:ext cx="10515600" cy="4828724"/>
          </a:xfrm>
        </p:spPr>
        <p:txBody>
          <a:bodyPr/>
          <a:lstStyle/>
          <a:p>
            <a:r>
              <a:rPr lang="et-EE" b="1" dirty="0" err="1"/>
              <a:t>Objectives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n-US" dirty="0"/>
              <a:t>Understand packet-based data transfer on a fixed-width bus</a:t>
            </a:r>
          </a:p>
          <a:p>
            <a:pPr lvl="1"/>
            <a:r>
              <a:rPr lang="en-US" dirty="0"/>
              <a:t>Implement a simple router using sequential logic</a:t>
            </a:r>
          </a:p>
          <a:p>
            <a:pPr lvl="1"/>
            <a:r>
              <a:rPr lang="en-US" dirty="0"/>
              <a:t>Accumulate and forward packets based on protocol rules</a:t>
            </a:r>
          </a:p>
          <a:p>
            <a:pPr lvl="1"/>
            <a:r>
              <a:rPr lang="en-US" dirty="0"/>
              <a:t>Analyze timing behavior using simulation and waveforms</a:t>
            </a:r>
          </a:p>
          <a:p>
            <a:r>
              <a:rPr lang="et-EE" b="1" dirty="0"/>
              <a:t>Tools </a:t>
            </a:r>
            <a:r>
              <a:rPr lang="et-EE" b="1" dirty="0" err="1"/>
              <a:t>Used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/>
              <a:t>Linux Terminal</a:t>
            </a:r>
          </a:p>
          <a:p>
            <a:pPr lvl="1"/>
            <a:r>
              <a:rPr lang="et-EE" dirty="0" err="1"/>
              <a:t>Cadence</a:t>
            </a:r>
            <a:r>
              <a:rPr lang="et-EE" dirty="0"/>
              <a:t> </a:t>
            </a:r>
            <a:r>
              <a:rPr lang="et-EE" dirty="0" err="1"/>
              <a:t>Xcelium</a:t>
            </a:r>
            <a:r>
              <a:rPr lang="et-EE" dirty="0"/>
              <a:t> (</a:t>
            </a:r>
            <a:r>
              <a:rPr lang="et-EE" dirty="0" err="1"/>
              <a:t>xrun</a:t>
            </a:r>
            <a:r>
              <a:rPr lang="et-EE" dirty="0"/>
              <a:t>)</a:t>
            </a:r>
          </a:p>
          <a:p>
            <a:pPr lvl="1"/>
            <a:r>
              <a:rPr lang="et-EE" dirty="0" err="1"/>
              <a:t>Verilog</a:t>
            </a:r>
            <a:r>
              <a:rPr lang="et-EE" dirty="0"/>
              <a:t> HDL</a:t>
            </a:r>
            <a:endParaRPr lang="en-US" dirty="0"/>
          </a:p>
          <a:p>
            <a:r>
              <a:rPr lang="en-US" b="1" dirty="0"/>
              <a:t>Required Environment:</a:t>
            </a:r>
            <a:endParaRPr lang="en-US" dirty="0"/>
          </a:p>
          <a:p>
            <a:pPr lvl="1"/>
            <a:r>
              <a:rPr lang="en-US" dirty="0"/>
              <a:t>Linux OS (lab PCs are dual-boot)</a:t>
            </a:r>
          </a:p>
          <a:p>
            <a:pPr lvl="1"/>
            <a:r>
              <a:rPr lang="en-US" dirty="0" err="1"/>
              <a:t>TalTech</a:t>
            </a:r>
            <a:r>
              <a:rPr lang="en-US" dirty="0"/>
              <a:t> credentials for login</a:t>
            </a:r>
          </a:p>
          <a:p>
            <a:pPr lvl="1"/>
            <a:r>
              <a:rPr lang="en-US" dirty="0"/>
              <a:t>Terminal access</a:t>
            </a:r>
          </a:p>
          <a:p>
            <a:r>
              <a:rPr lang="en-US" b="1" dirty="0"/>
              <a:t>Important Notes:</a:t>
            </a:r>
            <a:endParaRPr lang="en-US" dirty="0"/>
          </a:p>
          <a:p>
            <a:pPr lvl="1"/>
            <a:r>
              <a:rPr lang="en-US" dirty="0"/>
              <a:t>If the machine boots into Windows, restart and select Linux</a:t>
            </a:r>
          </a:p>
          <a:p>
            <a:pPr lvl="1"/>
            <a:r>
              <a:rPr lang="en-US" dirty="0"/>
              <a:t>All work should be done inside your home directory</a:t>
            </a:r>
          </a:p>
          <a:p>
            <a:r>
              <a:rPr lang="en-US" dirty="0"/>
              <a:t>All Lab Files </a:t>
            </a:r>
          </a:p>
          <a:p>
            <a:pPr lvl="1"/>
            <a:r>
              <a:rPr lang="en-US" dirty="0">
                <a:hlinkClick r:id="rId2"/>
              </a:rPr>
              <a:t>Index of /~</a:t>
            </a:r>
            <a:r>
              <a:rPr lang="en-US" dirty="0" err="1">
                <a:hlinkClick r:id="rId2"/>
              </a:rPr>
              <a:t>spagliar</a:t>
            </a:r>
            <a:r>
              <a:rPr lang="en-US" dirty="0">
                <a:hlinkClick r:id="rId2"/>
              </a:rPr>
              <a:t>/teaching/ias0630/labs</a:t>
            </a:r>
            <a:endParaRPr lang="en-US" dirty="0"/>
          </a:p>
          <a:p>
            <a:endParaRPr lang="en-US" dirty="0"/>
          </a:p>
          <a:p>
            <a:endParaRPr lang="et-E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94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8D107-D8E1-6E40-D9DA-0E9BB3AC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Linux Setup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F2281F-F7C9-31D4-1B84-6DC6AFD008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F49AD-A01D-3E9F-99F2-5B7396A22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109"/>
            <a:ext cx="10515600" cy="4828724"/>
          </a:xfrm>
        </p:spPr>
        <p:txBody>
          <a:bodyPr/>
          <a:lstStyle/>
          <a:p>
            <a:r>
              <a:rPr lang="en-US" dirty="0"/>
              <a:t>Open a terminal and type.</a:t>
            </a:r>
          </a:p>
          <a:p>
            <a:pPr lvl="1"/>
            <a:r>
              <a:rPr lang="en-US" dirty="0"/>
              <a:t> </a:t>
            </a:r>
            <a:r>
              <a:rPr lang="en-US" b="1" dirty="0"/>
              <a:t>cd ~</a:t>
            </a:r>
          </a:p>
          <a:p>
            <a:pPr lvl="1"/>
            <a:r>
              <a:rPr lang="en-US" b="1" dirty="0" err="1"/>
              <a:t>mkdir</a:t>
            </a:r>
            <a:r>
              <a:rPr lang="en-US" b="1" dirty="0"/>
              <a:t> work</a:t>
            </a:r>
          </a:p>
          <a:p>
            <a:pPr lvl="1"/>
            <a:r>
              <a:rPr lang="en-US" b="1" dirty="0"/>
              <a:t>cd work</a:t>
            </a:r>
          </a:p>
          <a:p>
            <a:r>
              <a:rPr lang="et-EE" b="1" dirty="0"/>
              <a:t>Load </a:t>
            </a:r>
            <a:r>
              <a:rPr lang="et-EE" b="1" dirty="0" err="1"/>
              <a:t>Cadence</a:t>
            </a:r>
            <a:r>
              <a:rPr lang="et-EE" b="1" dirty="0"/>
              <a:t> </a:t>
            </a:r>
            <a:r>
              <a:rPr lang="et-EE" b="1" dirty="0" err="1"/>
              <a:t>tools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en-US" dirty="0"/>
              <a:t>Type</a:t>
            </a:r>
            <a:r>
              <a:rPr lang="en-US" b="1" dirty="0"/>
              <a:t> Cad</a:t>
            </a:r>
          </a:p>
          <a:p>
            <a:pPr lvl="1"/>
            <a:r>
              <a:rPr lang="en-US" dirty="0"/>
              <a:t>Select option </a:t>
            </a:r>
            <a:r>
              <a:rPr lang="en-US" b="1" dirty="0"/>
              <a:t>1 – Cadence</a:t>
            </a:r>
            <a:endParaRPr lang="en-US" dirty="0"/>
          </a:p>
          <a:p>
            <a:r>
              <a:rPr lang="et-EE" b="1" dirty="0" err="1"/>
              <a:t>Download</a:t>
            </a:r>
            <a:r>
              <a:rPr lang="et-EE" b="1" dirty="0"/>
              <a:t> </a:t>
            </a:r>
            <a:r>
              <a:rPr lang="et-EE" b="1" dirty="0" err="1"/>
              <a:t>sample</a:t>
            </a:r>
            <a:r>
              <a:rPr lang="et-EE" b="1" dirty="0"/>
              <a:t> </a:t>
            </a:r>
            <a:r>
              <a:rPr lang="et-EE" b="1" dirty="0" err="1"/>
              <a:t>design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da-DK" dirty="0" err="1"/>
              <a:t>wget</a:t>
            </a:r>
            <a:r>
              <a:rPr lang="da-DK" dirty="0"/>
              <a:t> </a:t>
            </a:r>
            <a:r>
              <a:rPr lang="da-DK" dirty="0">
                <a:hlinkClick r:id="rId2"/>
              </a:rPr>
              <a:t>https://ati.ttu.ee/~spagliar/teaching/ias0630/labs/sample.v</a:t>
            </a:r>
            <a:endParaRPr lang="da-DK" dirty="0"/>
          </a:p>
          <a:p>
            <a:r>
              <a:rPr lang="et-EE" b="1" dirty="0" err="1"/>
              <a:t>Run</a:t>
            </a:r>
            <a:r>
              <a:rPr lang="et-EE" b="1" dirty="0"/>
              <a:t> </a:t>
            </a:r>
            <a:r>
              <a:rPr lang="et-EE" b="1" dirty="0" err="1"/>
              <a:t>simulation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t-EE" b="1" dirty="0" err="1"/>
              <a:t>Expected</a:t>
            </a:r>
            <a:r>
              <a:rPr lang="et-EE" b="1" dirty="0"/>
              <a:t> </a:t>
            </a:r>
            <a:r>
              <a:rPr lang="et-EE" b="1" dirty="0" err="1"/>
              <a:t>Output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/>
              <a:t>IAS0630 FSM SAMPLE</a:t>
            </a:r>
          </a:p>
          <a:p>
            <a:pPr lvl="1"/>
            <a:r>
              <a:rPr lang="da-DK" dirty="0"/>
              <a:t>Simulation </a:t>
            </a:r>
            <a:r>
              <a:rPr lang="da-DK" dirty="0" err="1"/>
              <a:t>complete</a:t>
            </a:r>
            <a:r>
              <a:rPr lang="da-DK" dirty="0"/>
              <a:t> via finish.</a:t>
            </a:r>
          </a:p>
          <a:p>
            <a:r>
              <a:rPr lang="en-US" b="1" dirty="0"/>
              <a:t> Simulate</a:t>
            </a:r>
            <a:r>
              <a:rPr lang="et-EE" b="1" dirty="0"/>
              <a:t> </a:t>
            </a:r>
            <a:r>
              <a:rPr lang="et-EE" b="1" dirty="0" err="1"/>
              <a:t>with</a:t>
            </a:r>
            <a:r>
              <a:rPr lang="et-EE" b="1" dirty="0"/>
              <a:t> GUI: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-</a:t>
            </a:r>
            <a:r>
              <a:rPr lang="da-DK" dirty="0" err="1"/>
              <a:t>gui</a:t>
            </a:r>
            <a:r>
              <a:rPr lang="da-DK" dirty="0"/>
              <a:t> -</a:t>
            </a:r>
            <a:r>
              <a:rPr lang="da-DK" dirty="0" err="1"/>
              <a:t>debug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n-US" b="1" dirty="0"/>
              <a:t>You should observe:</a:t>
            </a:r>
            <a:endParaRPr lang="en-US" dirty="0"/>
          </a:p>
          <a:p>
            <a:pPr lvl="1"/>
            <a:r>
              <a:rPr lang="en-US" dirty="0"/>
              <a:t>A waveform window &amp;A counter counting from 32 down to 0</a:t>
            </a:r>
          </a:p>
          <a:p>
            <a:endParaRPr lang="da-DK" dirty="0"/>
          </a:p>
          <a:p>
            <a:pPr lvl="1"/>
            <a:endParaRPr lang="da-DK" b="1" dirty="0"/>
          </a:p>
          <a:p>
            <a:pPr lvl="1"/>
            <a:endParaRPr lang="da-DK" dirty="0"/>
          </a:p>
          <a:p>
            <a:endParaRPr lang="en-US" dirty="0"/>
          </a:p>
          <a:p>
            <a:pPr lvl="1"/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2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7E242-1DB4-1357-711E-CC8ED1DBB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</a:t>
            </a:r>
            <a:r>
              <a:rPr lang="et-EE" dirty="0" err="1"/>
              <a:t>Lab</a:t>
            </a:r>
            <a:r>
              <a:rPr lang="et-EE" dirty="0"/>
              <a:t> </a:t>
            </a:r>
            <a:r>
              <a:rPr lang="et-EE" dirty="0" err="1"/>
              <a:t>Description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C1A7BC-FBA9-B147-7A9B-A8A4881DEA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281A4-CBCE-CA16-9454-25CA84ACC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887"/>
            <a:ext cx="5958016" cy="5141076"/>
          </a:xfrm>
        </p:spPr>
        <p:txBody>
          <a:bodyPr/>
          <a:lstStyle/>
          <a:p>
            <a:r>
              <a:rPr lang="en-US" b="1" dirty="0"/>
              <a:t>Task:</a:t>
            </a:r>
          </a:p>
          <a:p>
            <a:pPr lvl="1"/>
            <a:r>
              <a:rPr lang="en-US" dirty="0"/>
              <a:t>Design a router module that receives packets over a 32-bit input bus, reconstructs the packet internally, and forwards it according to given constraints.</a:t>
            </a:r>
          </a:p>
          <a:p>
            <a:r>
              <a:rPr lang="en-US" b="1" dirty="0"/>
              <a:t>Router Features:</a:t>
            </a:r>
            <a:endParaRPr lang="en-US" dirty="0"/>
          </a:p>
          <a:p>
            <a:pPr lvl="1"/>
            <a:r>
              <a:rPr lang="en-US" dirty="0"/>
              <a:t>Packet size: 96 bits</a:t>
            </a:r>
          </a:p>
          <a:p>
            <a:pPr lvl="1"/>
            <a:r>
              <a:rPr lang="en-US" dirty="0"/>
              <a:t>Input/output bus width: 32 bits</a:t>
            </a:r>
          </a:p>
          <a:p>
            <a:pPr lvl="1"/>
            <a:r>
              <a:rPr lang="en-US" dirty="0"/>
              <a:t>Packets transferred in 4 cycles in, 4 cycles out</a:t>
            </a:r>
          </a:p>
          <a:p>
            <a:pPr lvl="1"/>
            <a:r>
              <a:rPr lang="en-US" dirty="0"/>
              <a:t>Sequential design using clocked logic</a:t>
            </a:r>
          </a:p>
          <a:p>
            <a:r>
              <a:rPr lang="et-EE" b="1" dirty="0" err="1"/>
              <a:t>Packet</a:t>
            </a:r>
            <a:r>
              <a:rPr lang="et-EE" b="1" dirty="0"/>
              <a:t> </a:t>
            </a:r>
            <a:r>
              <a:rPr lang="et-EE" b="1" dirty="0" err="1"/>
              <a:t>Structure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t-EE" b="1" dirty="0" err="1"/>
              <a:t>Important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en-US" dirty="0"/>
              <a:t>Packets travel on a 32-bit bus</a:t>
            </a:r>
          </a:p>
          <a:p>
            <a:pPr lvl="1"/>
            <a:r>
              <a:rPr lang="en-US" dirty="0"/>
              <a:t>You must accumulate incoming data before transmission</a:t>
            </a:r>
          </a:p>
          <a:p>
            <a:pPr lvl="1"/>
            <a:r>
              <a:rPr lang="en-US" dirty="0"/>
              <a:t>Check lab2_tb.v to understand exact bit ordering</a:t>
            </a:r>
          </a:p>
          <a:p>
            <a:pPr lvl="1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B2DA28-05E6-4C0D-3B38-B6557C03C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216" y="715167"/>
            <a:ext cx="5345358" cy="54276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D72220E-0A49-394F-478B-AE6D827D1C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5900" b="10803"/>
          <a:stretch>
            <a:fillRect/>
          </a:stretch>
        </p:blipFill>
        <p:spPr>
          <a:xfrm>
            <a:off x="1203435" y="4321449"/>
            <a:ext cx="5227545" cy="670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0038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1729-9ED7-FC8E-C6E7-59F71720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Functional</a:t>
            </a:r>
            <a:r>
              <a:rPr lang="et-EE" dirty="0"/>
              <a:t> &amp; </a:t>
            </a:r>
            <a:r>
              <a:rPr lang="et-EE" dirty="0" err="1"/>
              <a:t>Timing</a:t>
            </a:r>
            <a:r>
              <a:rPr lang="et-EE" dirty="0"/>
              <a:t> </a:t>
            </a:r>
            <a:r>
              <a:rPr lang="et-EE" dirty="0" err="1"/>
              <a:t>Constraints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E3074F-6A1A-7DBA-8ABD-5C441F7624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410B8-C2F7-2E69-A801-2856E5762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351"/>
            <a:ext cx="5958016" cy="5229612"/>
          </a:xfrm>
        </p:spPr>
        <p:txBody>
          <a:bodyPr/>
          <a:lstStyle/>
          <a:p>
            <a:r>
              <a:rPr lang="en-US" dirty="0" err="1"/>
              <a:t>valid_i</a:t>
            </a:r>
            <a:r>
              <a:rPr lang="en-US" dirty="0"/>
              <a:t> must be asserted </a:t>
            </a:r>
            <a:r>
              <a:rPr lang="en-US" b="1" dirty="0"/>
              <a:t>one clock cycle before</a:t>
            </a:r>
            <a:r>
              <a:rPr lang="en-US" dirty="0"/>
              <a:t> valid data</a:t>
            </a:r>
          </a:p>
          <a:p>
            <a:r>
              <a:rPr lang="en-US" dirty="0" err="1"/>
              <a:t>valid_i</a:t>
            </a:r>
            <a:r>
              <a:rPr lang="en-US" dirty="0"/>
              <a:t> must be </a:t>
            </a:r>
            <a:r>
              <a:rPr lang="en-US" dirty="0" err="1"/>
              <a:t>deasserted</a:t>
            </a:r>
            <a:r>
              <a:rPr lang="en-US" dirty="0"/>
              <a:t> </a:t>
            </a:r>
            <a:r>
              <a:rPr lang="en-US" b="1" dirty="0"/>
              <a:t>with the last data word</a:t>
            </a:r>
            <a:endParaRPr lang="en-US" dirty="0"/>
          </a:p>
          <a:p>
            <a:r>
              <a:rPr lang="en-US" dirty="0"/>
              <a:t>Total operation time: </a:t>
            </a:r>
            <a:r>
              <a:rPr lang="en-US" b="1" dirty="0"/>
              <a:t>8 clock cycles</a:t>
            </a:r>
            <a:endParaRPr lang="en-US" dirty="0"/>
          </a:p>
          <a:p>
            <a:pPr lvl="1"/>
            <a:r>
              <a:rPr lang="en-US" dirty="0"/>
              <a:t>4 cycles for receiving</a:t>
            </a:r>
          </a:p>
          <a:p>
            <a:pPr lvl="1"/>
            <a:r>
              <a:rPr lang="en-US" dirty="0"/>
              <a:t>4 cycles for transmitting</a:t>
            </a:r>
          </a:p>
          <a:p>
            <a:r>
              <a:rPr lang="en-US" dirty="0"/>
              <a:t>No idle cycles between receive and transmit</a:t>
            </a:r>
          </a:p>
          <a:p>
            <a:r>
              <a:rPr lang="en-US" b="1" dirty="0"/>
              <a:t>Implementation Constraints:</a:t>
            </a:r>
            <a:endParaRPr lang="en-US" dirty="0"/>
          </a:p>
          <a:p>
            <a:pPr lvl="1"/>
            <a:r>
              <a:rPr lang="en-US" dirty="0"/>
              <a:t>Use </a:t>
            </a:r>
            <a:r>
              <a:rPr lang="en-US" b="1" dirty="0"/>
              <a:t>one 96-bit internal register</a:t>
            </a:r>
            <a:endParaRPr lang="en-US" dirty="0"/>
          </a:p>
          <a:p>
            <a:pPr lvl="1"/>
            <a:r>
              <a:rPr lang="en-US" dirty="0"/>
              <a:t>Use </a:t>
            </a:r>
            <a:r>
              <a:rPr lang="en-US" b="1" dirty="0"/>
              <a:t>one 3-bit counter</a:t>
            </a:r>
            <a:endParaRPr lang="en-US" dirty="0"/>
          </a:p>
          <a:p>
            <a:pPr lvl="1"/>
            <a:r>
              <a:rPr lang="en-US" dirty="0"/>
              <a:t>Use </a:t>
            </a:r>
            <a:r>
              <a:rPr lang="en-US" b="1" dirty="0"/>
              <a:t>two always @(posedge </a:t>
            </a:r>
            <a:r>
              <a:rPr lang="en-US" b="1" dirty="0" err="1"/>
              <a:t>clk</a:t>
            </a:r>
            <a:r>
              <a:rPr lang="en-US" b="1" dirty="0"/>
              <a:t>) blocks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F4D6B1-0A20-03C1-4BBA-841178D5A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216" y="848324"/>
            <a:ext cx="5345358" cy="542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92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6FC8A-0927-864E-D40F-9FC33AA87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Expected</a:t>
            </a:r>
            <a:r>
              <a:rPr lang="et-EE" dirty="0"/>
              <a:t> </a:t>
            </a:r>
            <a:r>
              <a:rPr lang="et-EE" dirty="0" err="1"/>
              <a:t>waveform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5296F4-B9A1-0725-D945-604C85FDD7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6</a:t>
            </a:fld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9D821CB-FAF6-5B36-C9B7-CE74287C3E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659" y="2171207"/>
            <a:ext cx="11887200" cy="186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451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E6B1D-B804-50E8-F3E5-DFB73F660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E6A8A-C9CC-B631-F6C8-DEEAF0731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Routing</a:t>
            </a:r>
            <a:r>
              <a:rPr lang="et-EE" dirty="0"/>
              <a:t> </a:t>
            </a:r>
            <a:r>
              <a:rPr lang="et-EE" dirty="0" err="1"/>
              <a:t>Rules</a:t>
            </a:r>
            <a:r>
              <a:rPr lang="et-EE" dirty="0"/>
              <a:t> &amp; </a:t>
            </a:r>
            <a:r>
              <a:rPr lang="et-EE" dirty="0" err="1"/>
              <a:t>Packet</a:t>
            </a:r>
            <a:r>
              <a:rPr lang="et-EE" dirty="0"/>
              <a:t> </a:t>
            </a:r>
            <a:r>
              <a:rPr lang="et-EE" dirty="0" err="1"/>
              <a:t>Filtering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F0F7F1-A279-521C-B192-E09961FA9F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18D36-B4E6-A316-9F32-4FF841FA7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324"/>
            <a:ext cx="5958016" cy="5229612"/>
          </a:xfrm>
        </p:spPr>
        <p:txBody>
          <a:bodyPr/>
          <a:lstStyle/>
          <a:p>
            <a:r>
              <a:rPr lang="en-US" sz="1600" b="1" dirty="0"/>
              <a:t>Packet Handling Rules:</a:t>
            </a:r>
            <a:endParaRPr lang="en-US" sz="1600" dirty="0"/>
          </a:p>
          <a:p>
            <a:pPr lvl="1"/>
            <a:r>
              <a:rPr lang="en-US" sz="1600" dirty="0"/>
              <a:t>Increment </a:t>
            </a:r>
            <a:r>
              <a:rPr lang="en-US" sz="1600" b="1" dirty="0"/>
              <a:t>hops</a:t>
            </a:r>
            <a:r>
              <a:rPr lang="en-US" sz="1600" dirty="0"/>
              <a:t> by 1 for every transmitted packet</a:t>
            </a:r>
          </a:p>
          <a:p>
            <a:pPr lvl="1"/>
            <a:r>
              <a:rPr lang="en-US" sz="1600" dirty="0"/>
              <a:t>Do </a:t>
            </a:r>
            <a:r>
              <a:rPr lang="en-US" sz="1600" b="1" dirty="0"/>
              <a:t>not</a:t>
            </a:r>
            <a:r>
              <a:rPr lang="en-US" sz="1600" dirty="0"/>
              <a:t> forward packet if:</a:t>
            </a:r>
          </a:p>
          <a:p>
            <a:pPr lvl="2"/>
            <a:r>
              <a:rPr lang="en-US" sz="1600" dirty="0"/>
              <a:t>Header ≠ 3’b101</a:t>
            </a:r>
          </a:p>
          <a:p>
            <a:pPr lvl="2"/>
            <a:r>
              <a:rPr lang="en-US" sz="1600" dirty="0"/>
              <a:t>Tail ≠ 3’b010</a:t>
            </a:r>
          </a:p>
          <a:p>
            <a:pPr lvl="2"/>
            <a:r>
              <a:rPr lang="en-US" sz="1600" dirty="0"/>
              <a:t>Hops &gt; 6’d10</a:t>
            </a:r>
          </a:p>
          <a:p>
            <a:r>
              <a:rPr lang="en-US" sz="1600" b="1" dirty="0"/>
              <a:t>Additional Requirements:</a:t>
            </a:r>
            <a:endParaRPr lang="en-US" sz="1600" dirty="0"/>
          </a:p>
          <a:p>
            <a:pPr lvl="1"/>
            <a:r>
              <a:rPr lang="en-US" sz="1600" dirty="0"/>
              <a:t>Use a </a:t>
            </a:r>
            <a:r>
              <a:rPr lang="en-US" sz="1600" b="1" dirty="0"/>
              <a:t>third always @(*) block</a:t>
            </a:r>
            <a:endParaRPr lang="en-US" sz="1600" dirty="0"/>
          </a:p>
          <a:p>
            <a:pPr lvl="1"/>
            <a:r>
              <a:rPr lang="en-US" sz="1600" dirty="0"/>
              <a:t>Print a message on the terminal when a packet is dropped</a:t>
            </a:r>
          </a:p>
          <a:p>
            <a:pPr lvl="1"/>
            <a:r>
              <a:rPr lang="en-US" sz="1600" dirty="0"/>
              <a:t>Message must appear </a:t>
            </a:r>
            <a:r>
              <a:rPr lang="en-US" sz="1600" b="1" dirty="0"/>
              <a:t>in the same cycle</a:t>
            </a:r>
            <a:r>
              <a:rPr lang="en-US" sz="1600" dirty="0"/>
              <a:t> the condition is detected</a:t>
            </a:r>
          </a:p>
          <a:p>
            <a:r>
              <a:rPr lang="et-EE" sz="1600" b="1" dirty="0" err="1"/>
              <a:t>Verification</a:t>
            </a:r>
            <a:endParaRPr lang="en-US" sz="1600" b="1" dirty="0"/>
          </a:p>
          <a:p>
            <a:pPr lvl="1"/>
            <a:r>
              <a:rPr lang="en-US" sz="1600" dirty="0"/>
              <a:t>Use waveform viewer to verify:</a:t>
            </a:r>
          </a:p>
          <a:p>
            <a:pPr lvl="2"/>
            <a:r>
              <a:rPr lang="en-US" sz="1600" dirty="0"/>
              <a:t>Counter operation</a:t>
            </a:r>
          </a:p>
          <a:p>
            <a:pPr lvl="2"/>
            <a:r>
              <a:rPr lang="en-US" sz="1600" dirty="0"/>
              <a:t>Packet accumulation</a:t>
            </a:r>
          </a:p>
          <a:p>
            <a:pPr lvl="2"/>
            <a:r>
              <a:rPr lang="en-US" sz="1600" dirty="0"/>
              <a:t>Output timing and validity signals</a:t>
            </a:r>
          </a:p>
          <a:p>
            <a:pPr lvl="1"/>
            <a:r>
              <a:rPr lang="en-US" sz="1600" dirty="0"/>
              <a:t>Expected waveform is provided</a:t>
            </a:r>
          </a:p>
          <a:p>
            <a:pPr lvl="1"/>
            <a:r>
              <a:rPr lang="en-US" sz="1600" dirty="0"/>
              <a:t>Refer to lab2_tb.v to understand stimulus behavior</a:t>
            </a:r>
          </a:p>
          <a:p>
            <a:pPr lvl="1"/>
            <a:endParaRPr lang="en-US" sz="1600" b="1" dirty="0"/>
          </a:p>
          <a:p>
            <a:endParaRPr lang="en-US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35E9E0-8656-7237-400A-DE578F663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216" y="848324"/>
            <a:ext cx="5345358" cy="542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90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C757D-9BC8-F7AA-1237-D3ECD466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Deliverables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821DCE-8154-4374-7942-BFBBA3D28F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3E2AE9-8848-307B-484F-ABE72A3B7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Submit a zip file named:</a:t>
            </a:r>
          </a:p>
          <a:p>
            <a:pPr lvl="1"/>
            <a:r>
              <a:rPr lang="en-US" dirty="0"/>
              <a:t>Lab2_StudentID.zip</a:t>
            </a:r>
          </a:p>
          <a:p>
            <a:r>
              <a:rPr lang="en-US" b="1" dirty="0"/>
              <a:t>Zip file should contain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Verilog module file (lab2.v)</a:t>
            </a:r>
          </a:p>
          <a:p>
            <a:pPr lvl="1"/>
            <a:r>
              <a:rPr lang="en-US" dirty="0"/>
              <a:t>Screenshot of successful simulation</a:t>
            </a:r>
          </a:p>
          <a:p>
            <a:pPr lvl="1"/>
            <a:r>
              <a:rPr lang="en-US" dirty="0"/>
              <a:t>Waveform screenshot showing correct behavior</a:t>
            </a:r>
          </a:p>
          <a:p>
            <a:pPr lvl="1"/>
            <a:r>
              <a:rPr lang="en-US"/>
              <a:t>Brief description of router working flow (in your own words)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38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961163-6AA3-4A9F-A525-B4B23ECD50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039879-B208-4F39-B0EF-9DA1853407F3}"/>
              </a:ext>
            </a:extLst>
          </p:cNvPr>
          <p:cNvSpPr txBox="1"/>
          <p:nvPr/>
        </p:nvSpPr>
        <p:spPr>
          <a:xfrm>
            <a:off x="4352514" y="2967335"/>
            <a:ext cx="3486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tx1"/>
                </a:solidFill>
              </a:rPr>
              <a:t>Thank you!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88BCBE-05EC-4691-8A1B-8484A5B19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52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c002012-cf63-4f1b-99f8-3575717a53b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FD3407112A2644AAB9E5EF5A51D0AC" ma:contentTypeVersion="14" ma:contentTypeDescription="Create a new document." ma:contentTypeScope="" ma:versionID="b68b3dfd769fa85a9901d819bd9b34d4">
  <xsd:schema xmlns:xsd="http://www.w3.org/2001/XMLSchema" xmlns:xs="http://www.w3.org/2001/XMLSchema" xmlns:p="http://schemas.microsoft.com/office/2006/metadata/properties" xmlns:ns3="dc002012-cf63-4f1b-99f8-3575717a53b9" xmlns:ns4="6277377a-1be1-4b28-be60-01485481eb42" targetNamespace="http://schemas.microsoft.com/office/2006/metadata/properties" ma:root="true" ma:fieldsID="cb155574c551694458ad97db578f32a4" ns3:_="" ns4:_="">
    <xsd:import namespace="dc002012-cf63-4f1b-99f8-3575717a53b9"/>
    <xsd:import namespace="6277377a-1be1-4b28-be60-01485481eb42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02012-cf63-4f1b-99f8-3575717a53b9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7377a-1be1-4b28-be60-01485481eb42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CF8F20-B80A-4FD6-8907-1DF1D2A2BE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6F0EEE-99DF-4341-9ABC-06ECC8482100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6277377a-1be1-4b28-be60-01485481eb42"/>
    <ds:schemaRef ds:uri="dc002012-cf63-4f1b-99f8-3575717a53b9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EDCD98E-E9E8-4486-86AA-F89B5000FD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002012-cf63-4f1b-99f8-3575717a53b9"/>
    <ds:schemaRef ds:uri="6277377a-1be1-4b28-be60-01485481eb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48537</TotalTime>
  <Words>558</Words>
  <Application>Microsoft Office PowerPoint</Application>
  <PresentationFormat>Widescreen</PresentationFormat>
  <Paragraphs>116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Office Theme</vt:lpstr>
      <vt:lpstr>PowerPoint Presentation</vt:lpstr>
      <vt:lpstr>Lab 2 Overview</vt:lpstr>
      <vt:lpstr>Basic Linux Setup</vt:lpstr>
      <vt:lpstr> Lab Description</vt:lpstr>
      <vt:lpstr>Functional &amp; Timing Constraints</vt:lpstr>
      <vt:lpstr>Expected waveform</vt:lpstr>
      <vt:lpstr>Routing Rules &amp; Packet Filtering</vt:lpstr>
      <vt:lpstr>Deliverables</vt:lpstr>
      <vt:lpstr>PowerPoint Presentation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Pagliarini</dc:creator>
  <cp:lastModifiedBy>Sharjeel Imtiaz</cp:lastModifiedBy>
  <cp:revision>440</cp:revision>
  <dcterms:created xsi:type="dcterms:W3CDTF">2019-11-21T08:16:41Z</dcterms:created>
  <dcterms:modified xsi:type="dcterms:W3CDTF">2026-02-02T11:45:32Z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0x01010082FD3407112A2644AAB9E5EF5A51D0AC</vt:lpwstr>
  </property>
</Properties>
</file>