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sldIdLst>
    <p:sldId id="258" r:id="rId5"/>
    <p:sldId id="316" r:id="rId6"/>
    <p:sldId id="317" r:id="rId7"/>
    <p:sldId id="318" r:id="rId8"/>
    <p:sldId id="322" r:id="rId9"/>
    <p:sldId id="321" r:id="rId10"/>
    <p:sldId id="315" r:id="rId11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" initials="m" lastIdx="1" clrIdx="0">
    <p:extLst>
      <p:ext uri="{19B8F6BF-5375-455C-9EA6-DF929625EA0E}">
        <p15:presenceInfo xmlns:p15="http://schemas.microsoft.com/office/powerpoint/2012/main" userId="Sam" providerId="None"/>
      </p:ext>
    </p:extLst>
  </p:cmAuthor>
  <p:cmAuthor id="2" name="Zain Ul Abideen" initials="ZUA" lastIdx="1" clrIdx="1">
    <p:extLst>
      <p:ext uri="{19B8F6BF-5375-455C-9EA6-DF929625EA0E}">
        <p15:presenceInfo xmlns:p15="http://schemas.microsoft.com/office/powerpoint/2012/main" userId="S::zainul@ttu.ee::9e6f9740-8295-42a8-b616-182a44fe51cc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FB941"/>
    <a:srgbClr val="CD73D7"/>
    <a:srgbClr val="BF9271"/>
    <a:srgbClr val="D1675F"/>
    <a:srgbClr val="8190AF"/>
    <a:srgbClr val="AE72BE"/>
    <a:srgbClr val="B17F9C"/>
    <a:srgbClr val="D85858"/>
    <a:srgbClr val="B50B0B"/>
    <a:srgbClr val="5B9BD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00D3CD1-E896-4B87-B94E-9A82F9A3EE24}" v="18" dt="2026-02-02T12:49:50.191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  <a:tblStyle styleId="{616DA210-FB5B-4158-B5E0-FEB733F419BA}" styleName="Light Style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993" autoAdjust="0"/>
    <p:restoredTop sz="77129" autoAdjust="0"/>
  </p:normalViewPr>
  <p:slideViewPr>
    <p:cSldViewPr snapToGrid="0">
      <p:cViewPr varScale="1">
        <p:scale>
          <a:sx n="93" d="100"/>
          <a:sy n="93" d="100"/>
        </p:scale>
        <p:origin x="1488" y="230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3" d="2"/>
        <a:sy n="3" d="2"/>
      </p:scale>
      <p:origin x="0" y="0"/>
    </p:cViewPr>
  </p:notesTextViewPr>
  <p:notesViewPr>
    <p:cSldViewPr snapToGrid="0">
      <p:cViewPr varScale="1">
        <p:scale>
          <a:sx n="83" d="100"/>
          <a:sy n="83" d="100"/>
        </p:scale>
        <p:origin x="3816" y="9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Sharjeel Imtiaz" userId="7c3386fc-2d59-45b2-a28c-90741ce0c493" providerId="ADAL" clId="{6A98113E-D1A0-4826-8536-8B3FF8F1A61E}"/>
    <pc:docChg chg="undo custSel addSld delSld modSld">
      <pc:chgData name="Sharjeel Imtiaz" userId="7c3386fc-2d59-45b2-a28c-90741ce0c493" providerId="ADAL" clId="{6A98113E-D1A0-4826-8536-8B3FF8F1A61E}" dt="2026-02-02T12:50:05.934" v="59"/>
      <pc:docMkLst>
        <pc:docMk/>
      </pc:docMkLst>
      <pc:sldChg chg="modSp mod">
        <pc:chgData name="Sharjeel Imtiaz" userId="7c3386fc-2d59-45b2-a28c-90741ce0c493" providerId="ADAL" clId="{6A98113E-D1A0-4826-8536-8B3FF8F1A61E}" dt="2026-02-02T12:45:25.715" v="2" actId="20577"/>
        <pc:sldMkLst>
          <pc:docMk/>
          <pc:sldMk cId="2979326792" sldId="258"/>
        </pc:sldMkLst>
        <pc:spChg chg="mod">
          <ac:chgData name="Sharjeel Imtiaz" userId="7c3386fc-2d59-45b2-a28c-90741ce0c493" providerId="ADAL" clId="{6A98113E-D1A0-4826-8536-8B3FF8F1A61E}" dt="2026-02-02T12:45:25.715" v="2" actId="20577"/>
          <ac:spMkLst>
            <pc:docMk/>
            <pc:sldMk cId="2979326792" sldId="258"/>
            <ac:spMk id="11" creationId="{00000000-0000-0000-0000-000000000000}"/>
          </ac:spMkLst>
        </pc:spChg>
      </pc:sldChg>
      <pc:sldChg chg="modSp mod">
        <pc:chgData name="Sharjeel Imtiaz" userId="7c3386fc-2d59-45b2-a28c-90741ce0c493" providerId="ADAL" clId="{6A98113E-D1A0-4826-8536-8B3FF8F1A61E}" dt="2026-02-02T12:45:54.454" v="7" actId="15"/>
        <pc:sldMkLst>
          <pc:docMk/>
          <pc:sldMk cId="3713294393" sldId="316"/>
        </pc:sldMkLst>
        <pc:spChg chg="mod">
          <ac:chgData name="Sharjeel Imtiaz" userId="7c3386fc-2d59-45b2-a28c-90741ce0c493" providerId="ADAL" clId="{6A98113E-D1A0-4826-8536-8B3FF8F1A61E}" dt="2026-02-02T12:45:54.454" v="7" actId="15"/>
          <ac:spMkLst>
            <pc:docMk/>
            <pc:sldMk cId="3713294393" sldId="316"/>
            <ac:spMk id="4" creationId="{B29CA636-0F26-099B-54BE-8E723F3E0231}"/>
          </ac:spMkLst>
        </pc:spChg>
      </pc:sldChg>
      <pc:sldChg chg="addSp delSp modSp mod">
        <pc:chgData name="Sharjeel Imtiaz" userId="7c3386fc-2d59-45b2-a28c-90741ce0c493" providerId="ADAL" clId="{6A98113E-D1A0-4826-8536-8B3FF8F1A61E}" dt="2026-02-02T12:47:57.358" v="29" actId="14100"/>
        <pc:sldMkLst>
          <pc:docMk/>
          <pc:sldMk cId="2500382762" sldId="318"/>
        </pc:sldMkLst>
        <pc:spChg chg="mod">
          <ac:chgData name="Sharjeel Imtiaz" userId="7c3386fc-2d59-45b2-a28c-90741ce0c493" providerId="ADAL" clId="{6A98113E-D1A0-4826-8536-8B3FF8F1A61E}" dt="2026-02-02T12:47:36.767" v="26"/>
          <ac:spMkLst>
            <pc:docMk/>
            <pc:sldMk cId="2500382762" sldId="318"/>
            <ac:spMk id="4" creationId="{227281A4-CBCE-CA16-9454-25CA84ACC6C8}"/>
          </ac:spMkLst>
        </pc:spChg>
        <pc:picChg chg="del">
          <ac:chgData name="Sharjeel Imtiaz" userId="7c3386fc-2d59-45b2-a28c-90741ce0c493" providerId="ADAL" clId="{6A98113E-D1A0-4826-8536-8B3FF8F1A61E}" dt="2026-02-02T12:46:36.115" v="11" actId="478"/>
          <ac:picMkLst>
            <pc:docMk/>
            <pc:sldMk cId="2500382762" sldId="318"/>
            <ac:picMk id="6" creationId="{67C0857E-D4D5-D5F6-6443-8EE6424F5382}"/>
          </ac:picMkLst>
        </pc:picChg>
        <pc:picChg chg="add mod">
          <ac:chgData name="Sharjeel Imtiaz" userId="7c3386fc-2d59-45b2-a28c-90741ce0c493" providerId="ADAL" clId="{6A98113E-D1A0-4826-8536-8B3FF8F1A61E}" dt="2026-02-02T12:47:57.358" v="29" actId="14100"/>
          <ac:picMkLst>
            <pc:docMk/>
            <pc:sldMk cId="2500382762" sldId="318"/>
            <ac:picMk id="7" creationId="{A86B6A58-9992-3ACA-43A3-82508A800D68}"/>
          </ac:picMkLst>
        </pc:picChg>
      </pc:sldChg>
      <pc:sldChg chg="addSp delSp modSp add del mod">
        <pc:chgData name="Sharjeel Imtiaz" userId="7c3386fc-2d59-45b2-a28c-90741ce0c493" providerId="ADAL" clId="{6A98113E-D1A0-4826-8536-8B3FF8F1A61E}" dt="2026-02-02T12:50:05.934" v="59"/>
        <pc:sldMkLst>
          <pc:docMk/>
          <pc:sldMk cId="1993138723" sldId="321"/>
        </pc:sldMkLst>
        <pc:spChg chg="mod">
          <ac:chgData name="Sharjeel Imtiaz" userId="7c3386fc-2d59-45b2-a28c-90741ce0c493" providerId="ADAL" clId="{6A98113E-D1A0-4826-8536-8B3FF8F1A61E}" dt="2026-02-02T12:49:58.607" v="57" actId="15"/>
          <ac:spMkLst>
            <pc:docMk/>
            <pc:sldMk cId="1993138723" sldId="321"/>
            <ac:spMk id="4" creationId="{F03E2AE9-8848-307B-484F-ABE72A3B76F7}"/>
          </ac:spMkLst>
        </pc:spChg>
        <pc:spChg chg="add del mod">
          <ac:chgData name="Sharjeel Imtiaz" userId="7c3386fc-2d59-45b2-a28c-90741ce0c493" providerId="ADAL" clId="{6A98113E-D1A0-4826-8536-8B3FF8F1A61E}" dt="2026-02-02T12:50:05.934" v="59"/>
          <ac:spMkLst>
            <pc:docMk/>
            <pc:sldMk cId="1993138723" sldId="321"/>
            <ac:spMk id="5" creationId="{DE206CDB-9173-8CFC-5C0F-278DAB61B04C}"/>
          </ac:spMkLst>
        </pc:spChg>
      </pc:sldChg>
      <pc:sldChg chg="modSp add mod">
        <pc:chgData name="Sharjeel Imtiaz" userId="7c3386fc-2d59-45b2-a28c-90741ce0c493" providerId="ADAL" clId="{6A98113E-D1A0-4826-8536-8B3FF8F1A61E}" dt="2026-02-02T12:49:22.252" v="49" actId="1076"/>
        <pc:sldMkLst>
          <pc:docMk/>
          <pc:sldMk cId="3576815411" sldId="322"/>
        </pc:sldMkLst>
        <pc:spChg chg="mod">
          <ac:chgData name="Sharjeel Imtiaz" userId="7c3386fc-2d59-45b2-a28c-90741ce0c493" providerId="ADAL" clId="{6A98113E-D1A0-4826-8536-8B3FF8F1A61E}" dt="2026-02-02T12:48:59.942" v="43"/>
          <ac:spMkLst>
            <pc:docMk/>
            <pc:sldMk cId="3576815411" sldId="322"/>
            <ac:spMk id="2" creationId="{E0E01BAA-788C-7220-A26C-D326EDF3ADD7}"/>
          </ac:spMkLst>
        </pc:spChg>
        <pc:spChg chg="mod">
          <ac:chgData name="Sharjeel Imtiaz" userId="7c3386fc-2d59-45b2-a28c-90741ce0c493" providerId="ADAL" clId="{6A98113E-D1A0-4826-8536-8B3FF8F1A61E}" dt="2026-02-02T12:49:17.657" v="48"/>
          <ac:spMkLst>
            <pc:docMk/>
            <pc:sldMk cId="3576815411" sldId="322"/>
            <ac:spMk id="4" creationId="{E73A6162-8E1B-D5AF-363B-2805C9F7D50C}"/>
          </ac:spMkLst>
        </pc:spChg>
        <pc:picChg chg="mod">
          <ac:chgData name="Sharjeel Imtiaz" userId="7c3386fc-2d59-45b2-a28c-90741ce0c493" providerId="ADAL" clId="{6A98113E-D1A0-4826-8536-8B3FF8F1A61E}" dt="2026-02-02T12:49:22.252" v="49" actId="1076"/>
          <ac:picMkLst>
            <pc:docMk/>
            <pc:sldMk cId="3576815411" sldId="322"/>
            <ac:picMk id="7" creationId="{5929D71B-BA40-F1F4-CE92-B7818D7ED2C0}"/>
          </ac:picMkLst>
        </pc:picChg>
      </pc:sldChg>
      <pc:sldChg chg="del">
        <pc:chgData name="Sharjeel Imtiaz" userId="7c3386fc-2d59-45b2-a28c-90741ce0c493" providerId="ADAL" clId="{6A98113E-D1A0-4826-8536-8B3FF8F1A61E}" dt="2026-02-02T12:48:03.364" v="30" actId="47"/>
        <pc:sldMkLst>
          <pc:docMk/>
          <pc:sldMk cId="3547102925" sldId="325"/>
        </pc:sldMkLst>
      </pc:sldChg>
      <pc:sldChg chg="del">
        <pc:chgData name="Sharjeel Imtiaz" userId="7c3386fc-2d59-45b2-a28c-90741ce0c493" providerId="ADAL" clId="{6A98113E-D1A0-4826-8536-8B3FF8F1A61E}" dt="2026-02-02T12:48:04.027" v="31" actId="47"/>
        <pc:sldMkLst>
          <pc:docMk/>
          <pc:sldMk cId="2372626108" sldId="326"/>
        </pc:sldMkLst>
      </pc:sldChg>
      <pc:sldChg chg="del">
        <pc:chgData name="Sharjeel Imtiaz" userId="7c3386fc-2d59-45b2-a28c-90741ce0c493" providerId="ADAL" clId="{6A98113E-D1A0-4826-8536-8B3FF8F1A61E}" dt="2026-02-02T12:48:04.548" v="32" actId="47"/>
        <pc:sldMkLst>
          <pc:docMk/>
          <pc:sldMk cId="3128810314" sldId="327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1727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C6C3347A-0723-42AB-ADB1-5F7B505CEE0A}" type="datetimeFigureOut">
              <a:rPr lang="en-US" smtClean="0"/>
              <a:t>2/2/2026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6661" tIns="48331" rIns="96661" bIns="48331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1726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FA09B0-A7A8-4BE7-A305-5872AB18451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8441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Started in </a:t>
            </a:r>
            <a:r>
              <a:rPr lang="en-US" dirty="0" err="1"/>
              <a:t>dec.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503983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FA09B0-A7A8-4BE7-A305-5872AB18451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103377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295400" y="6356349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160074" y="6356349"/>
            <a:ext cx="2743200" cy="365125"/>
          </a:xfrm>
        </p:spPr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253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9390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15269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78863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952725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avaslaid argi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143" t="21094" r="-1" b="21589"/>
          <a:stretch/>
        </p:blipFill>
        <p:spPr>
          <a:xfrm>
            <a:off x="-15498" y="0"/>
            <a:ext cx="12207497" cy="4940618"/>
          </a:xfrm>
          <a:prstGeom prst="rect">
            <a:avLst/>
          </a:prstGeom>
        </p:spPr>
      </p:pic>
      <p:sp>
        <p:nvSpPr>
          <p:cNvPr id="8" name="Freeform 7"/>
          <p:cNvSpPr/>
          <p:nvPr userDrawn="1"/>
        </p:nvSpPr>
        <p:spPr>
          <a:xfrm>
            <a:off x="-1" y="3312687"/>
            <a:ext cx="12192000" cy="3545313"/>
          </a:xfrm>
          <a:custGeom>
            <a:avLst/>
            <a:gdLst>
              <a:gd name="connsiteX0" fmla="*/ 986101 w 12192000"/>
              <a:gd name="connsiteY0" fmla="*/ 0 h 3545313"/>
              <a:gd name="connsiteX1" fmla="*/ 12192000 w 12192000"/>
              <a:gd name="connsiteY1" fmla="*/ 0 h 3545313"/>
              <a:gd name="connsiteX2" fmla="*/ 12192000 w 12192000"/>
              <a:gd name="connsiteY2" fmla="*/ 510802 h 3545313"/>
              <a:gd name="connsiteX3" fmla="*/ 12192000 w 12192000"/>
              <a:gd name="connsiteY3" fmla="*/ 1543258 h 3545313"/>
              <a:gd name="connsiteX4" fmla="*/ 12192000 w 12192000"/>
              <a:gd name="connsiteY4" fmla="*/ 3545313 h 3545313"/>
              <a:gd name="connsiteX5" fmla="*/ 986101 w 12192000"/>
              <a:gd name="connsiteY5" fmla="*/ 3545313 h 3545313"/>
              <a:gd name="connsiteX6" fmla="*/ 475299 w 12192000"/>
              <a:gd name="connsiteY6" fmla="*/ 3545313 h 3545313"/>
              <a:gd name="connsiteX7" fmla="*/ 0 w 12192000"/>
              <a:gd name="connsiteY7" fmla="*/ 3545313 h 3545313"/>
              <a:gd name="connsiteX8" fmla="*/ 0 w 12192000"/>
              <a:gd name="connsiteY8" fmla="*/ 1543258 h 3545313"/>
              <a:gd name="connsiteX9" fmla="*/ 475299 w 12192000"/>
              <a:gd name="connsiteY9" fmla="*/ 1543258 h 3545313"/>
              <a:gd name="connsiteX10" fmla="*/ 475299 w 12192000"/>
              <a:gd name="connsiteY10" fmla="*/ 510802 h 3545313"/>
              <a:gd name="connsiteX11" fmla="*/ 986101 w 12192000"/>
              <a:gd name="connsiteY11" fmla="*/ 510802 h 354531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12192000" h="3545313">
                <a:moveTo>
                  <a:pt x="986101" y="0"/>
                </a:moveTo>
                <a:lnTo>
                  <a:pt x="12192000" y="0"/>
                </a:lnTo>
                <a:lnTo>
                  <a:pt x="12192000" y="510802"/>
                </a:lnTo>
                <a:lnTo>
                  <a:pt x="12192000" y="1543258"/>
                </a:lnTo>
                <a:lnTo>
                  <a:pt x="12192000" y="3545313"/>
                </a:lnTo>
                <a:lnTo>
                  <a:pt x="986101" y="3545313"/>
                </a:lnTo>
                <a:lnTo>
                  <a:pt x="475299" y="3545313"/>
                </a:lnTo>
                <a:lnTo>
                  <a:pt x="0" y="3545313"/>
                </a:lnTo>
                <a:lnTo>
                  <a:pt x="0" y="1543258"/>
                </a:lnTo>
                <a:lnTo>
                  <a:pt x="475299" y="1543258"/>
                </a:lnTo>
                <a:lnTo>
                  <a:pt x="475299" y="510802"/>
                </a:lnTo>
                <a:lnTo>
                  <a:pt x="986101" y="510802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8677555" y="1958640"/>
            <a:ext cx="2447645" cy="1370681"/>
          </a:xfrm>
          <a:prstGeom prst="rect">
            <a:avLst/>
          </a:prstGeom>
        </p:spPr>
      </p:pic>
      <p:sp>
        <p:nvSpPr>
          <p:cNvPr id="6" name="TextBox 5"/>
          <p:cNvSpPr txBox="1">
            <a:spLocks noChangeArrowheads="1"/>
          </p:cNvSpPr>
          <p:nvPr userDrawn="1"/>
        </p:nvSpPr>
        <p:spPr bwMode="auto">
          <a:xfrm>
            <a:off x="0" y="-992188"/>
            <a:ext cx="184150" cy="3683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Calibri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charset="0"/>
              </a:defRPr>
            </a:lvl9pPr>
          </a:lstStyle>
          <a:p>
            <a:pPr eaLnBrk="1" hangingPunct="1">
              <a:defRPr/>
            </a:pPr>
            <a:endParaRPr lang="en-US" altLang="en-US"/>
          </a:p>
        </p:txBody>
      </p:sp>
      <p:sp>
        <p:nvSpPr>
          <p:cNvPr id="11" name="Text Placeholder 17"/>
          <p:cNvSpPr>
            <a:spLocks noGrp="1"/>
          </p:cNvSpPr>
          <p:nvPr>
            <p:ph type="body" sz="quarter" idx="12" hasCustomPrompt="1"/>
          </p:nvPr>
        </p:nvSpPr>
        <p:spPr>
          <a:xfrm>
            <a:off x="838200" y="4915200"/>
            <a:ext cx="8892396" cy="8528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1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ON TWO LINES IF NECESSARY</a:t>
            </a:r>
          </a:p>
          <a:p>
            <a:pPr lvl="0"/>
            <a:endParaRPr lang="et-EE" dirty="0"/>
          </a:p>
        </p:txBody>
      </p:sp>
      <p:sp>
        <p:nvSpPr>
          <p:cNvPr id="12" name="Text Placeholder 19"/>
          <p:cNvSpPr>
            <a:spLocks noGrp="1"/>
          </p:cNvSpPr>
          <p:nvPr>
            <p:ph type="body" sz="quarter" idx="13" hasCustomPrompt="1"/>
          </p:nvPr>
        </p:nvSpPr>
        <p:spPr>
          <a:xfrm>
            <a:off x="838200" y="5718593"/>
            <a:ext cx="4738535" cy="77877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baseline="0">
                <a:solidFill>
                  <a:schemeClr val="accent2"/>
                </a:solidFill>
                <a:latin typeface="Verdana" charset="0"/>
              </a:defRPr>
            </a:lvl1pPr>
          </a:lstStyle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t-EE" sz="1800" dirty="0" err="1"/>
              <a:t>First</a:t>
            </a:r>
            <a:r>
              <a:rPr lang="et-EE" sz="1800" dirty="0"/>
              <a:t> </a:t>
            </a:r>
            <a:r>
              <a:rPr lang="et-EE" sz="1800" dirty="0" err="1"/>
              <a:t>name</a:t>
            </a:r>
            <a:r>
              <a:rPr lang="et-EE" sz="1800" dirty="0"/>
              <a:t> Last </a:t>
            </a:r>
            <a:r>
              <a:rPr lang="et-EE" sz="1800" dirty="0" err="1"/>
              <a:t>name</a:t>
            </a:r>
            <a:br>
              <a:rPr lang="et-EE" sz="1800" dirty="0"/>
            </a:br>
            <a:r>
              <a:rPr lang="en-US" sz="1800" dirty="0"/>
              <a:t>Name of Faculty / Institute</a:t>
            </a:r>
            <a:endParaRPr lang="et-EE" sz="1800" dirty="0"/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/>
              <a:t>Tallinn University of Technology</a:t>
            </a:r>
            <a:endParaRPr lang="et-EE" sz="1800" dirty="0"/>
          </a:p>
        </p:txBody>
      </p:sp>
      <p:sp>
        <p:nvSpPr>
          <p:cNvPr id="10" name="TextBox 9"/>
          <p:cNvSpPr txBox="1"/>
          <p:nvPr userDrawn="1"/>
        </p:nvSpPr>
        <p:spPr>
          <a:xfrm>
            <a:off x="8656883" y="6226764"/>
            <a:ext cx="26741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t-EE" dirty="0">
                <a:solidFill>
                  <a:schemeClr val="accent2"/>
                </a:solidFill>
              </a:rPr>
              <a:t>DD.MM.YYYY</a:t>
            </a:r>
          </a:p>
          <a:p>
            <a:pPr algn="r"/>
            <a:endParaRPr lang="et-EE" dirty="0">
              <a:solidFill>
                <a:schemeClr val="accent2"/>
              </a:solidFill>
              <a:latin typeface="+mn-lt"/>
            </a:endParaRPr>
          </a:p>
        </p:txBody>
      </p:sp>
      <p:sp>
        <p:nvSpPr>
          <p:cNvPr id="13" name="Text Placeholder 17"/>
          <p:cNvSpPr>
            <a:spLocks noGrp="1"/>
          </p:cNvSpPr>
          <p:nvPr>
            <p:ph type="body" sz="quarter" idx="14" hasCustomPrompt="1"/>
          </p:nvPr>
        </p:nvSpPr>
        <p:spPr>
          <a:xfrm>
            <a:off x="838200" y="4501530"/>
            <a:ext cx="8892396" cy="704857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3200" b="1" i="0" cap="all" baseline="0">
                <a:solidFill>
                  <a:schemeClr val="accent3"/>
                </a:solidFill>
                <a:latin typeface="Verdana" charset="0"/>
              </a:defRPr>
            </a:lvl1pPr>
          </a:lstStyle>
          <a:p>
            <a:pPr lvl="0"/>
            <a:r>
              <a:rPr lang="et-EE" dirty="0"/>
              <a:t>PRESENTATION </a:t>
            </a:r>
            <a:r>
              <a:rPr lang="et-EE" dirty="0" err="1"/>
              <a:t>Title</a:t>
            </a:r>
            <a:endParaRPr lang="et-EE" dirty="0"/>
          </a:p>
        </p:txBody>
      </p:sp>
    </p:spTree>
    <p:extLst>
      <p:ext uri="{BB962C8B-B14F-4D97-AF65-F5344CB8AC3E}">
        <p14:creationId xmlns:p14="http://schemas.microsoft.com/office/powerpoint/2010/main" val="911134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  <a:prstGeom prst="rect">
            <a:avLst/>
          </a:prstGeom>
        </p:spPr>
        <p:txBody>
          <a:bodyPr/>
          <a:lstStyle>
            <a:lvl1pPr>
              <a:defRPr sz="2200" b="1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838200" y="1348239"/>
            <a:ext cx="10515600" cy="4828724"/>
          </a:xfrm>
          <a:prstGeom prst="rect">
            <a:avLst/>
          </a:prstGeom>
        </p:spPr>
        <p:txBody>
          <a:bodyPr/>
          <a:lstStyle>
            <a:lvl1pPr marL="2286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1pPr>
            <a:lvl2pPr marL="6858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2pPr>
            <a:lvl3pPr marL="11430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3pPr>
            <a:lvl4pPr marL="16002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4pPr>
            <a:lvl5pPr marL="2057400" indent="-228600">
              <a:buClr>
                <a:srgbClr val="E4067E"/>
              </a:buClr>
              <a:buFont typeface="Wingdings" panose="05000000000000000000" pitchFamily="2" charset="2"/>
              <a:buChar char="q"/>
              <a:defRPr sz="1700">
                <a:solidFill>
                  <a:srgbClr val="332B60"/>
                </a:solidFill>
                <a:latin typeface="Verdana" panose="020B0604030504040204" pitchFamily="34" charset="0"/>
                <a:ea typeface="Verdana" panose="020B060403050404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5339907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50877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94537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03021"/>
          </a:xfrm>
          <a:prstGeom prst="rect">
            <a:avLst/>
          </a:prstGeom>
        </p:spPr>
        <p:txBody>
          <a:bodyPr/>
          <a:lstStyle>
            <a:lvl1pPr>
              <a:defRPr sz="2200" b="1" i="0" baseline="0">
                <a:latin typeface="Verdana" panose="020B060403050404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838200" y="1508426"/>
            <a:ext cx="10515600" cy="4668537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4229523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1_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543451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00546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84186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776742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56747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817F788-81A0-4EAD-BA43-EFEF9B7389AD}" type="slidenum">
              <a:rPr lang="en-US" smtClean="0"/>
              <a:t>‹#›</a:t>
            </a:fld>
            <a:endParaRPr lang="en-US"/>
          </a:p>
        </p:txBody>
      </p:sp>
      <p:pic>
        <p:nvPicPr>
          <p:cNvPr id="7" name="Pilt 3"/>
          <p:cNvPicPr>
            <a:picLocks noChangeAspect="1"/>
          </p:cNvPicPr>
          <p:nvPr userDrawn="1"/>
        </p:nvPicPr>
        <p:blipFill rotWithShape="1"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1835" t="19052" r="15651" b="26172"/>
          <a:stretch/>
        </p:blipFill>
        <p:spPr>
          <a:xfrm>
            <a:off x="155311" y="6039273"/>
            <a:ext cx="1085205" cy="6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075677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2" r:id="rId2"/>
    <p:sldLayoutId id="2147483650" r:id="rId3"/>
    <p:sldLayoutId id="2147483663" r:id="rId4"/>
    <p:sldLayoutId id="2147483652" r:id="rId5"/>
    <p:sldLayoutId id="2147483661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4.xml"/><Relationship Id="rId4" Type="http://schemas.openxmlformats.org/officeDocument/2006/relationships/image" Target="../media/image3.e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hyperlink" Target="https://ati.ttu.ee/~spagliar/teaching/ias0630/labs/sample.v" TargetMode="Externa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902" b="2574"/>
          <a:stretch/>
        </p:blipFill>
        <p:spPr>
          <a:xfrm flipH="1">
            <a:off x="1" y="2"/>
            <a:ext cx="12191998" cy="4901187"/>
          </a:xfrm>
          <a:prstGeom prst="rect">
            <a:avLst/>
          </a:prstGeom>
          <a:noFill/>
          <a:ln>
            <a:noFill/>
          </a:ln>
        </p:spPr>
      </p:pic>
      <p:grpSp>
        <p:nvGrpSpPr>
          <p:cNvPr id="3" name="Group 2"/>
          <p:cNvGrpSpPr/>
          <p:nvPr/>
        </p:nvGrpSpPr>
        <p:grpSpPr>
          <a:xfrm>
            <a:off x="83126" y="1958640"/>
            <a:ext cx="12192000" cy="4947849"/>
            <a:chOff x="-1" y="1958640"/>
            <a:chExt cx="12192000" cy="4947849"/>
          </a:xfrm>
        </p:grpSpPr>
        <p:sp>
          <p:nvSpPr>
            <p:cNvPr id="10" name="Freeform 9"/>
            <p:cNvSpPr/>
            <p:nvPr/>
          </p:nvSpPr>
          <p:spPr>
            <a:xfrm>
              <a:off x="-1" y="3361176"/>
              <a:ext cx="12192000" cy="3545313"/>
            </a:xfrm>
            <a:custGeom>
              <a:avLst/>
              <a:gdLst>
                <a:gd name="connsiteX0" fmla="*/ 986101 w 12192000"/>
                <a:gd name="connsiteY0" fmla="*/ 0 h 3545313"/>
                <a:gd name="connsiteX1" fmla="*/ 12192000 w 12192000"/>
                <a:gd name="connsiteY1" fmla="*/ 0 h 3545313"/>
                <a:gd name="connsiteX2" fmla="*/ 12192000 w 12192000"/>
                <a:gd name="connsiteY2" fmla="*/ 510802 h 3545313"/>
                <a:gd name="connsiteX3" fmla="*/ 12192000 w 12192000"/>
                <a:gd name="connsiteY3" fmla="*/ 1543258 h 3545313"/>
                <a:gd name="connsiteX4" fmla="*/ 12192000 w 12192000"/>
                <a:gd name="connsiteY4" fmla="*/ 3545313 h 3545313"/>
                <a:gd name="connsiteX5" fmla="*/ 986101 w 12192000"/>
                <a:gd name="connsiteY5" fmla="*/ 3545313 h 3545313"/>
                <a:gd name="connsiteX6" fmla="*/ 475299 w 12192000"/>
                <a:gd name="connsiteY6" fmla="*/ 3545313 h 3545313"/>
                <a:gd name="connsiteX7" fmla="*/ 0 w 12192000"/>
                <a:gd name="connsiteY7" fmla="*/ 3545313 h 3545313"/>
                <a:gd name="connsiteX8" fmla="*/ 0 w 12192000"/>
                <a:gd name="connsiteY8" fmla="*/ 1543258 h 3545313"/>
                <a:gd name="connsiteX9" fmla="*/ 475299 w 12192000"/>
                <a:gd name="connsiteY9" fmla="*/ 1543258 h 3545313"/>
                <a:gd name="connsiteX10" fmla="*/ 475299 w 12192000"/>
                <a:gd name="connsiteY10" fmla="*/ 510802 h 3545313"/>
                <a:gd name="connsiteX11" fmla="*/ 986101 w 12192000"/>
                <a:gd name="connsiteY11" fmla="*/ 510802 h 354531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</a:cxnLst>
              <a:rect l="l" t="t" r="r" b="b"/>
              <a:pathLst>
                <a:path w="12192000" h="3545313">
                  <a:moveTo>
                    <a:pt x="986101" y="0"/>
                  </a:moveTo>
                  <a:lnTo>
                    <a:pt x="12192000" y="0"/>
                  </a:lnTo>
                  <a:lnTo>
                    <a:pt x="12192000" y="510802"/>
                  </a:lnTo>
                  <a:lnTo>
                    <a:pt x="12192000" y="1543258"/>
                  </a:lnTo>
                  <a:lnTo>
                    <a:pt x="12192000" y="3545313"/>
                  </a:lnTo>
                  <a:lnTo>
                    <a:pt x="986101" y="3545313"/>
                  </a:lnTo>
                  <a:lnTo>
                    <a:pt x="475299" y="3545313"/>
                  </a:lnTo>
                  <a:lnTo>
                    <a:pt x="0" y="3545313"/>
                  </a:lnTo>
                  <a:lnTo>
                    <a:pt x="0" y="1543258"/>
                  </a:lnTo>
                  <a:lnTo>
                    <a:pt x="475299" y="1543258"/>
                  </a:lnTo>
                  <a:lnTo>
                    <a:pt x="475299" y="510802"/>
                  </a:lnTo>
                  <a:lnTo>
                    <a:pt x="986101" y="510802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>
              <a:noAutofit/>
            </a:bodyPr>
            <a:lstStyle/>
            <a:p>
              <a:pPr algn="ctr"/>
              <a:endParaRPr lang="en-US" dirty="0"/>
            </a:p>
          </p:txBody>
        </p:sp>
        <p:pic>
          <p:nvPicPr>
            <p:cNvPr id="4" name="Picture 3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8677555" y="1958640"/>
              <a:ext cx="2447645" cy="1370681"/>
            </a:xfrm>
            <a:prstGeom prst="rect">
              <a:avLst/>
            </a:prstGeom>
          </p:spPr>
        </p:pic>
      </p:grpSp>
      <p:sp>
        <p:nvSpPr>
          <p:cNvPr id="11" name="Teksti kohatäide 4"/>
          <p:cNvSpPr>
            <a:spLocks noGrp="1"/>
          </p:cNvSpPr>
          <p:nvPr>
            <p:ph type="body" sz="quarter" idx="12"/>
          </p:nvPr>
        </p:nvSpPr>
        <p:spPr>
          <a:xfrm>
            <a:off x="1729946" y="3689466"/>
            <a:ext cx="9656970" cy="724471"/>
          </a:xfrm>
        </p:spPr>
        <p:txBody>
          <a:bodyPr/>
          <a:lstStyle/>
          <a:p>
            <a:pPr algn="ctr"/>
            <a:r>
              <a:rPr lang="en-US" sz="2800" dirty="0"/>
              <a:t>LAB 7 - FSM Obfuscation (Logic Locking)</a:t>
            </a:r>
          </a:p>
          <a:p>
            <a:pPr algn="ctr"/>
            <a:r>
              <a:rPr lang="en-US" sz="2000" dirty="0">
                <a:solidFill>
                  <a:schemeClr val="accent3"/>
                </a:solidFill>
              </a:rPr>
              <a:t>IAS0630 Hardware Security SPRING, 2026.</a:t>
            </a:r>
            <a:endParaRPr lang="en-GB" sz="2000" dirty="0">
              <a:solidFill>
                <a:schemeClr val="accent3"/>
              </a:solidFill>
            </a:endParaRPr>
          </a:p>
        </p:txBody>
      </p:sp>
      <p:sp>
        <p:nvSpPr>
          <p:cNvPr id="14" name="Teksti kohatäide 5"/>
          <p:cNvSpPr>
            <a:spLocks noGrp="1"/>
          </p:cNvSpPr>
          <p:nvPr>
            <p:ph type="body" sz="quarter" idx="13"/>
          </p:nvPr>
        </p:nvSpPr>
        <p:spPr>
          <a:xfrm>
            <a:off x="221873" y="5450254"/>
            <a:ext cx="6848316" cy="1133241"/>
          </a:xfrm>
        </p:spPr>
        <p:txBody>
          <a:bodyPr/>
          <a:lstStyle/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b="1" dirty="0">
                <a:solidFill>
                  <a:srgbClr val="332B60"/>
                </a:solidFill>
              </a:rPr>
              <a:t>Sharjeel Imtiaz</a:t>
            </a:r>
            <a:br>
              <a:rPr lang="en-GB" sz="1800" dirty="0">
                <a:solidFill>
                  <a:srgbClr val="332B60"/>
                </a:solidFill>
              </a:rPr>
            </a:br>
            <a:r>
              <a:rPr lang="en-GB" sz="1800" dirty="0">
                <a:solidFill>
                  <a:srgbClr val="332B60"/>
                </a:solidFill>
              </a:rPr>
              <a:t>Email: </a:t>
            </a:r>
            <a:r>
              <a:rPr lang="en-GB" sz="1800" b="1" kern="0" dirty="0">
                <a:solidFill>
                  <a:srgbClr val="0070C0"/>
                </a:solidFill>
              </a:rPr>
              <a:t>sharjeel.imtiaz@taltech.ee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Centre for Dependable Computing Systems</a:t>
            </a: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GB" sz="1800" dirty="0">
                <a:solidFill>
                  <a:srgbClr val="332B60"/>
                </a:solidFill>
              </a:rPr>
              <a:t>Dpt. of Computer Systems - School of IT</a:t>
            </a:r>
            <a:endParaRPr lang="et-EE" sz="1800" dirty="0">
              <a:solidFill>
                <a:srgbClr val="332B60"/>
              </a:solidFill>
            </a:endParaRPr>
          </a:p>
          <a:p>
            <a:pPr>
              <a:lnSpc>
                <a:spcPct val="100000"/>
              </a:lnSpc>
              <a:spcBef>
                <a:spcPts val="0"/>
              </a:spcBef>
            </a:pPr>
            <a:r>
              <a:rPr lang="en-US" sz="1800" dirty="0">
                <a:solidFill>
                  <a:srgbClr val="332B60"/>
                </a:solidFill>
              </a:rPr>
              <a:t>Tallinn University of Technology</a:t>
            </a:r>
            <a:endParaRPr lang="et-EE" sz="1800" dirty="0">
              <a:solidFill>
                <a:srgbClr val="332B60"/>
              </a:solidFill>
            </a:endParaRPr>
          </a:p>
        </p:txBody>
      </p:sp>
      <p:sp>
        <p:nvSpPr>
          <p:cNvPr id="8" name="Teksti kohatäide 5">
            <a:extLst>
              <a:ext uri="{FF2B5EF4-FFF2-40B4-BE49-F238E27FC236}">
                <a16:creationId xmlns:a16="http://schemas.microsoft.com/office/drawing/2014/main" id="{2BCC7CA7-8BAB-4D5B-AC3D-902411FE2C91}"/>
              </a:ext>
            </a:extLst>
          </p:cNvPr>
          <p:cNvSpPr txBox="1">
            <a:spLocks/>
          </p:cNvSpPr>
          <p:nvPr/>
        </p:nvSpPr>
        <p:spPr>
          <a:xfrm>
            <a:off x="5689323" y="5347817"/>
            <a:ext cx="6848316" cy="1133241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marR="0" indent="0" algn="l" defTabSz="914400" rtl="0" eaLnBrk="1" fontAlgn="auto" latinLnBrk="0" hangingPunct="1">
              <a:lnSpc>
                <a:spcPct val="90000"/>
              </a:lnSpc>
              <a:spcBef>
                <a:spcPts val="600"/>
              </a:spcBef>
              <a:spcAft>
                <a:spcPts val="0"/>
              </a:spcAft>
              <a:buClrTx/>
              <a:buSzTx/>
              <a:buFont typeface="Arial"/>
              <a:buNone/>
              <a:tabLst/>
              <a:defRPr sz="2000" kern="1200" baseline="0">
                <a:solidFill>
                  <a:schemeClr val="accent2"/>
                </a:solidFill>
                <a:latin typeface="Verdana" charset="0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>
              <a:spcBef>
                <a:spcPts val="1000"/>
              </a:spcBef>
            </a:pPr>
            <a:endParaRPr lang="et-EE" b="1" cap="all" dirty="0">
              <a:solidFill>
                <a:schemeClr val="accent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7932679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1D8ED9-F034-AECE-69CA-F016C16E36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Lab</a:t>
            </a:r>
            <a:r>
              <a:rPr lang="et-EE" dirty="0"/>
              <a:t> </a:t>
            </a:r>
            <a:r>
              <a:rPr lang="en-US" dirty="0"/>
              <a:t>6</a:t>
            </a:r>
            <a:r>
              <a:rPr lang="et-EE" dirty="0"/>
              <a:t> </a:t>
            </a:r>
            <a:r>
              <a:rPr lang="et-EE" dirty="0" err="1"/>
              <a:t>Overview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42EB1D2F-1FAB-49C4-7912-72540E13DC4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2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29CA636-0F26-099B-54BE-8E723F3E023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14638"/>
            <a:ext cx="10515600" cy="4828724"/>
          </a:xfrm>
        </p:spPr>
        <p:txBody>
          <a:bodyPr/>
          <a:lstStyle/>
          <a:p>
            <a:r>
              <a:rPr lang="et-EE" b="1" dirty="0" err="1"/>
              <a:t>Objectives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n-US" dirty="0"/>
              <a:t>Understand FSM obfuscation as a hardware security technique</a:t>
            </a:r>
          </a:p>
          <a:p>
            <a:pPr lvl="1"/>
            <a:r>
              <a:rPr lang="en-US" dirty="0"/>
              <a:t>Protect an existing FSM using a lock/unlock mechanism</a:t>
            </a:r>
          </a:p>
          <a:p>
            <a:pPr lvl="1"/>
            <a:r>
              <a:rPr lang="en-US" dirty="0"/>
              <a:t>Prevent unauthorized access to original functionality</a:t>
            </a:r>
          </a:p>
          <a:p>
            <a:pPr lvl="1"/>
            <a:r>
              <a:rPr lang="en-US" dirty="0"/>
              <a:t>Verify correct and incorrect unlocking through simulation</a:t>
            </a:r>
          </a:p>
          <a:p>
            <a:r>
              <a:rPr lang="et-EE" b="1" dirty="0"/>
              <a:t>Tools </a:t>
            </a:r>
            <a:r>
              <a:rPr lang="et-EE" b="1" dirty="0" err="1"/>
              <a:t>Used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et-EE" dirty="0"/>
              <a:t>Linux Terminal</a:t>
            </a:r>
          </a:p>
          <a:p>
            <a:pPr lvl="1"/>
            <a:r>
              <a:rPr lang="et-EE" dirty="0" err="1"/>
              <a:t>Cadence</a:t>
            </a:r>
            <a:r>
              <a:rPr lang="et-EE" dirty="0"/>
              <a:t> </a:t>
            </a:r>
            <a:r>
              <a:rPr lang="et-EE" dirty="0" err="1"/>
              <a:t>Xcelium</a:t>
            </a:r>
            <a:r>
              <a:rPr lang="et-EE" dirty="0"/>
              <a:t> (</a:t>
            </a:r>
            <a:r>
              <a:rPr lang="et-EE" dirty="0" err="1"/>
              <a:t>xrun</a:t>
            </a:r>
            <a:r>
              <a:rPr lang="en-US" dirty="0"/>
              <a:t> </a:t>
            </a:r>
            <a:r>
              <a:rPr lang="et-EE" dirty="0"/>
              <a:t>-</a:t>
            </a:r>
            <a:r>
              <a:rPr lang="et-EE" dirty="0" err="1"/>
              <a:t>gui</a:t>
            </a:r>
            <a:r>
              <a:rPr lang="et-EE" dirty="0"/>
              <a:t>)</a:t>
            </a:r>
          </a:p>
          <a:p>
            <a:pPr lvl="1"/>
            <a:r>
              <a:rPr lang="et-EE" dirty="0" err="1"/>
              <a:t>Verilog</a:t>
            </a:r>
            <a:r>
              <a:rPr lang="et-EE" dirty="0"/>
              <a:t> HDL</a:t>
            </a:r>
            <a:endParaRPr lang="en-US" dirty="0"/>
          </a:p>
          <a:p>
            <a:r>
              <a:rPr lang="en-US" b="1" dirty="0"/>
              <a:t>Required Environment:</a:t>
            </a:r>
            <a:endParaRPr lang="en-US" dirty="0"/>
          </a:p>
          <a:p>
            <a:pPr lvl="1"/>
            <a:r>
              <a:rPr lang="en-US" dirty="0"/>
              <a:t>Linux OS (lab PCs are dual-boot)</a:t>
            </a:r>
          </a:p>
          <a:p>
            <a:pPr lvl="1"/>
            <a:r>
              <a:rPr lang="en-US" dirty="0" err="1"/>
              <a:t>TalTech</a:t>
            </a:r>
            <a:r>
              <a:rPr lang="en-US" dirty="0"/>
              <a:t> credentials for login</a:t>
            </a:r>
          </a:p>
          <a:p>
            <a:pPr lvl="1"/>
            <a:r>
              <a:rPr lang="en-US" dirty="0"/>
              <a:t>Terminal access</a:t>
            </a:r>
          </a:p>
          <a:p>
            <a:r>
              <a:rPr lang="en-US" b="1" dirty="0"/>
              <a:t>Important Notes:</a:t>
            </a:r>
            <a:endParaRPr lang="en-US" dirty="0"/>
          </a:p>
          <a:p>
            <a:pPr lvl="1"/>
            <a:r>
              <a:rPr lang="en-US" dirty="0"/>
              <a:t>If the machine boots into Windows, restart and select Linux</a:t>
            </a:r>
          </a:p>
          <a:p>
            <a:pPr lvl="1"/>
            <a:r>
              <a:rPr lang="en-US" dirty="0"/>
              <a:t>All work should be done inside your home directory</a:t>
            </a:r>
          </a:p>
          <a:p>
            <a:r>
              <a:rPr lang="en-US" dirty="0"/>
              <a:t>All Lab Files </a:t>
            </a:r>
          </a:p>
          <a:p>
            <a:pPr lvl="1"/>
            <a:r>
              <a:rPr lang="en-US" dirty="0">
                <a:hlinkClick r:id="rId2"/>
              </a:rPr>
              <a:t>Index of /~</a:t>
            </a:r>
            <a:r>
              <a:rPr lang="en-US" dirty="0" err="1">
                <a:hlinkClick r:id="rId2"/>
              </a:rPr>
              <a:t>spagliar</a:t>
            </a:r>
            <a:r>
              <a:rPr lang="en-US" dirty="0">
                <a:hlinkClick r:id="rId2"/>
              </a:rPr>
              <a:t>/teaching/ias0630/labs</a:t>
            </a:r>
            <a:endParaRPr lang="en-US" dirty="0"/>
          </a:p>
          <a:p>
            <a:endParaRPr lang="en-US" dirty="0"/>
          </a:p>
          <a:p>
            <a:endParaRPr lang="et-EE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329439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68D107-D8E1-6E40-D9DA-0E9BB3AC28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Basic Linux Setup</a:t>
            </a:r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0F2281F-F7C9-31D4-1B84-6DC6AFD0086F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3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8AF49AD-A01D-3E9F-99F2-5B7396A229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928109"/>
            <a:ext cx="10515600" cy="4828724"/>
          </a:xfrm>
        </p:spPr>
        <p:txBody>
          <a:bodyPr/>
          <a:lstStyle/>
          <a:p>
            <a:r>
              <a:rPr lang="en-US" dirty="0"/>
              <a:t>Open a terminal and type.</a:t>
            </a:r>
          </a:p>
          <a:p>
            <a:pPr lvl="1"/>
            <a:r>
              <a:rPr lang="en-US" dirty="0"/>
              <a:t> </a:t>
            </a:r>
            <a:r>
              <a:rPr lang="en-US" b="1" dirty="0"/>
              <a:t>cd ~</a:t>
            </a:r>
          </a:p>
          <a:p>
            <a:pPr lvl="1"/>
            <a:r>
              <a:rPr lang="en-US" b="1" dirty="0" err="1"/>
              <a:t>mkdir</a:t>
            </a:r>
            <a:r>
              <a:rPr lang="en-US" b="1" dirty="0"/>
              <a:t> work</a:t>
            </a:r>
          </a:p>
          <a:p>
            <a:pPr lvl="1"/>
            <a:r>
              <a:rPr lang="en-US" b="1" dirty="0"/>
              <a:t>cd work</a:t>
            </a:r>
          </a:p>
          <a:p>
            <a:r>
              <a:rPr lang="et-EE" b="1" dirty="0"/>
              <a:t>Load </a:t>
            </a:r>
            <a:r>
              <a:rPr lang="et-EE" b="1" dirty="0" err="1"/>
              <a:t>Cadence</a:t>
            </a:r>
            <a:r>
              <a:rPr lang="et-EE" b="1" dirty="0"/>
              <a:t> </a:t>
            </a:r>
            <a:r>
              <a:rPr lang="et-EE" b="1" dirty="0" err="1"/>
              <a:t>tools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en-US" dirty="0"/>
              <a:t>Type</a:t>
            </a:r>
            <a:r>
              <a:rPr lang="en-US" b="1" dirty="0"/>
              <a:t> Cad</a:t>
            </a:r>
          </a:p>
          <a:p>
            <a:pPr lvl="1"/>
            <a:r>
              <a:rPr lang="en-US" dirty="0"/>
              <a:t>Select option </a:t>
            </a:r>
            <a:r>
              <a:rPr lang="en-US" b="1" dirty="0"/>
              <a:t>1 – Cadence</a:t>
            </a:r>
            <a:endParaRPr lang="en-US" dirty="0"/>
          </a:p>
          <a:p>
            <a:r>
              <a:rPr lang="et-EE" b="1" dirty="0" err="1"/>
              <a:t>Download</a:t>
            </a:r>
            <a:r>
              <a:rPr lang="et-EE" b="1" dirty="0"/>
              <a:t> </a:t>
            </a:r>
            <a:r>
              <a:rPr lang="et-EE" b="1" dirty="0" err="1"/>
              <a:t>sample</a:t>
            </a:r>
            <a:r>
              <a:rPr lang="et-EE" b="1" dirty="0"/>
              <a:t> </a:t>
            </a:r>
            <a:r>
              <a:rPr lang="et-EE" b="1" dirty="0" err="1"/>
              <a:t>design</a:t>
            </a:r>
            <a:r>
              <a:rPr lang="et-EE" b="1" dirty="0"/>
              <a:t>:</a:t>
            </a:r>
            <a:endParaRPr lang="et-EE" dirty="0"/>
          </a:p>
          <a:p>
            <a:pPr lvl="1"/>
            <a:r>
              <a:rPr lang="da-DK" dirty="0" err="1"/>
              <a:t>wget</a:t>
            </a:r>
            <a:r>
              <a:rPr lang="da-DK" dirty="0"/>
              <a:t> </a:t>
            </a:r>
            <a:r>
              <a:rPr lang="da-DK" dirty="0">
                <a:hlinkClick r:id="rId2"/>
              </a:rPr>
              <a:t>https://ati.ttu.ee/~spagliar/teaching/ias0630/labs/sample.v</a:t>
            </a:r>
            <a:endParaRPr lang="da-DK" dirty="0"/>
          </a:p>
          <a:p>
            <a:r>
              <a:rPr lang="et-EE" b="1" dirty="0" err="1"/>
              <a:t>Run</a:t>
            </a:r>
            <a:r>
              <a:rPr lang="et-EE" b="1" dirty="0"/>
              <a:t> </a:t>
            </a:r>
            <a:r>
              <a:rPr lang="et-EE" b="1" dirty="0" err="1"/>
              <a:t>simulation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t-EE" b="1" dirty="0" err="1"/>
              <a:t>Expected</a:t>
            </a:r>
            <a:r>
              <a:rPr lang="et-EE" b="1" dirty="0"/>
              <a:t> </a:t>
            </a:r>
            <a:r>
              <a:rPr lang="et-EE" b="1" dirty="0" err="1"/>
              <a:t>Output</a:t>
            </a:r>
            <a:r>
              <a:rPr lang="et-EE" b="1" dirty="0"/>
              <a:t>:</a:t>
            </a:r>
            <a:endParaRPr lang="en-US" b="1" dirty="0"/>
          </a:p>
          <a:p>
            <a:pPr lvl="1"/>
            <a:r>
              <a:rPr lang="da-DK" dirty="0"/>
              <a:t>IAS0630 FSM SAMPLE</a:t>
            </a:r>
          </a:p>
          <a:p>
            <a:pPr lvl="1"/>
            <a:r>
              <a:rPr lang="da-DK" dirty="0"/>
              <a:t>Simulation </a:t>
            </a:r>
            <a:r>
              <a:rPr lang="da-DK" dirty="0" err="1"/>
              <a:t>complete</a:t>
            </a:r>
            <a:r>
              <a:rPr lang="da-DK" dirty="0"/>
              <a:t> via finish.</a:t>
            </a:r>
          </a:p>
          <a:p>
            <a:r>
              <a:rPr lang="en-US" b="1" dirty="0"/>
              <a:t> Simulate</a:t>
            </a:r>
            <a:r>
              <a:rPr lang="et-EE" b="1" dirty="0"/>
              <a:t> </a:t>
            </a:r>
            <a:r>
              <a:rPr lang="et-EE" b="1" dirty="0" err="1"/>
              <a:t>with</a:t>
            </a:r>
            <a:r>
              <a:rPr lang="et-EE" b="1" dirty="0"/>
              <a:t> GUI:</a:t>
            </a:r>
            <a:endParaRPr lang="en-US" b="1" dirty="0"/>
          </a:p>
          <a:p>
            <a:pPr lvl="1"/>
            <a:r>
              <a:rPr lang="da-DK" dirty="0" err="1"/>
              <a:t>xrun</a:t>
            </a:r>
            <a:r>
              <a:rPr lang="da-DK" dirty="0"/>
              <a:t> -</a:t>
            </a:r>
            <a:r>
              <a:rPr lang="da-DK" dirty="0" err="1"/>
              <a:t>gui</a:t>
            </a:r>
            <a:r>
              <a:rPr lang="da-DK" dirty="0"/>
              <a:t> -</a:t>
            </a:r>
            <a:r>
              <a:rPr lang="da-DK" dirty="0" err="1"/>
              <a:t>debug</a:t>
            </a:r>
            <a:r>
              <a:rPr lang="da-DK" dirty="0"/>
              <a:t> </a:t>
            </a:r>
            <a:r>
              <a:rPr lang="da-DK" dirty="0" err="1"/>
              <a:t>sample.v</a:t>
            </a:r>
            <a:endParaRPr lang="da-DK" dirty="0"/>
          </a:p>
          <a:p>
            <a:r>
              <a:rPr lang="en-US" b="1" dirty="0"/>
              <a:t>You should observe:</a:t>
            </a:r>
            <a:endParaRPr lang="en-US" dirty="0"/>
          </a:p>
          <a:p>
            <a:pPr lvl="1"/>
            <a:r>
              <a:rPr lang="en-US" dirty="0"/>
              <a:t>A waveform window &amp;A counter counting from 32 down to 0</a:t>
            </a:r>
          </a:p>
          <a:p>
            <a:endParaRPr lang="da-DK" dirty="0"/>
          </a:p>
          <a:p>
            <a:pPr lvl="1"/>
            <a:endParaRPr lang="da-DK" b="1" dirty="0"/>
          </a:p>
          <a:p>
            <a:pPr lvl="1"/>
            <a:endParaRPr lang="da-DK" dirty="0"/>
          </a:p>
          <a:p>
            <a:endParaRPr lang="en-US" dirty="0"/>
          </a:p>
          <a:p>
            <a:pPr lvl="1"/>
            <a:endParaRPr lang="en-US" b="1" dirty="0"/>
          </a:p>
          <a:p>
            <a:endParaRPr lang="en-US" b="1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49220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B7E242-1DB4-1357-711E-CC8ED1DBB0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t-EE" dirty="0" err="1"/>
              <a:t>Lab</a:t>
            </a:r>
            <a:r>
              <a:rPr lang="et-EE" dirty="0"/>
              <a:t> </a:t>
            </a:r>
            <a:r>
              <a:rPr lang="et-EE" dirty="0" err="1"/>
              <a:t>Description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85C1A7BC-FBA9-B147-7A9B-A8A4881DEA86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4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7281A4-CBCE-CA16-9454-25CA84ACC6C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11040762" cy="5141076"/>
          </a:xfrm>
        </p:spPr>
        <p:txBody>
          <a:bodyPr/>
          <a:lstStyle/>
          <a:p>
            <a:r>
              <a:rPr lang="en-US" b="1" dirty="0"/>
              <a:t>Task:</a:t>
            </a:r>
          </a:p>
          <a:p>
            <a:pPr lvl="1"/>
            <a:r>
              <a:rPr lang="en-US" dirty="0"/>
              <a:t>Apply FSM obfuscation to the FSM designed in </a:t>
            </a:r>
            <a:r>
              <a:rPr lang="en-US" b="1" dirty="0"/>
              <a:t>Lab 3</a:t>
            </a:r>
            <a:r>
              <a:rPr lang="en-US" dirty="0"/>
              <a:t> by adding a lock sequence that must be correctly executed before the original FSM becomes accessible.</a:t>
            </a:r>
          </a:p>
          <a:p>
            <a:r>
              <a:rPr lang="en-US" b="1" dirty="0"/>
              <a:t>Starting Point:</a:t>
            </a:r>
            <a:endParaRPr lang="en-US" dirty="0"/>
          </a:p>
          <a:p>
            <a:pPr lvl="1"/>
            <a:r>
              <a:rPr lang="en-US" dirty="0"/>
              <a:t>Use the FSM solution from </a:t>
            </a:r>
            <a:r>
              <a:rPr lang="en-US" b="1" dirty="0"/>
              <a:t>Lab 3</a:t>
            </a:r>
            <a:r>
              <a:rPr lang="en-US" dirty="0"/>
              <a:t> as the </a:t>
            </a:r>
            <a:r>
              <a:rPr lang="en-US" i="1" dirty="0"/>
              <a:t>original FSM</a:t>
            </a:r>
            <a:endParaRPr lang="en-US" dirty="0"/>
          </a:p>
          <a:p>
            <a:pPr lvl="1"/>
            <a:r>
              <a:rPr lang="en-US" dirty="0"/>
              <a:t>The original functionality must remain </a:t>
            </a:r>
            <a:r>
              <a:rPr lang="en-US" b="1" dirty="0"/>
              <a:t>inaccessible</a:t>
            </a:r>
            <a:r>
              <a:rPr lang="en-US" dirty="0"/>
              <a:t> until unlocked</a:t>
            </a:r>
          </a:p>
          <a:p>
            <a:r>
              <a:rPr lang="en-US" b="1" dirty="0"/>
              <a:t>Lock FSM Requirements:</a:t>
            </a:r>
            <a:endParaRPr lang="en-US" dirty="0"/>
          </a:p>
          <a:p>
            <a:pPr lvl="1"/>
            <a:r>
              <a:rPr lang="en-US" dirty="0"/>
              <a:t>Add </a:t>
            </a:r>
            <a:r>
              <a:rPr lang="en-US" b="1" dirty="0"/>
              <a:t>4 new states</a:t>
            </a:r>
            <a:r>
              <a:rPr lang="en-US" dirty="0"/>
              <a:t> before the original FSM:</a:t>
            </a:r>
          </a:p>
          <a:p>
            <a:pPr lvl="2"/>
            <a:r>
              <a:rPr lang="en-US" dirty="0"/>
              <a:t>ST_OBF0, ST_OBF1, ST_OBF2, ST_OBF3</a:t>
            </a:r>
          </a:p>
          <a:p>
            <a:pPr lvl="1"/>
            <a:r>
              <a:rPr lang="en-US" dirty="0"/>
              <a:t>Use </a:t>
            </a:r>
            <a:r>
              <a:rPr lang="en-US" dirty="0" err="1"/>
              <a:t>valid_i</a:t>
            </a:r>
            <a:r>
              <a:rPr lang="en-US" dirty="0"/>
              <a:t> as the </a:t>
            </a:r>
            <a:r>
              <a:rPr lang="en-US" b="1" dirty="0"/>
              <a:t>control signal</a:t>
            </a:r>
            <a:endParaRPr lang="en-US" dirty="0"/>
          </a:p>
          <a:p>
            <a:pPr lvl="1"/>
            <a:r>
              <a:rPr lang="en-US" dirty="0"/>
              <a:t>Correct unlock sequence:</a:t>
            </a:r>
          </a:p>
          <a:p>
            <a:pPr lvl="2"/>
            <a:r>
              <a:rPr lang="en-US" dirty="0"/>
              <a:t>0 → 1 → 1 → 0</a:t>
            </a:r>
          </a:p>
          <a:p>
            <a:r>
              <a:rPr lang="en-US" b="1" dirty="0"/>
              <a:t>Security Rules:</a:t>
            </a:r>
            <a:endParaRPr lang="en-US" dirty="0"/>
          </a:p>
          <a:p>
            <a:r>
              <a:rPr lang="en-US" dirty="0"/>
              <a:t>Any incorrect sequence must:</a:t>
            </a:r>
          </a:p>
          <a:p>
            <a:pPr lvl="1"/>
            <a:r>
              <a:rPr lang="en-US" dirty="0"/>
              <a:t>Be rejected immediately</a:t>
            </a:r>
          </a:p>
          <a:p>
            <a:pPr lvl="1"/>
            <a:r>
              <a:rPr lang="en-US" dirty="0"/>
              <a:t>Force the FSM back to ST_OBF0</a:t>
            </a:r>
          </a:p>
          <a:p>
            <a:r>
              <a:rPr lang="en-US" dirty="0"/>
              <a:t>The original FSM must not be reachable otherwise</a:t>
            </a:r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A86B6A58-9992-3ACA-43A3-82508A800D6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692294" y="3361426"/>
            <a:ext cx="4703754" cy="206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38276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ECCCE0-8184-3EEC-D933-B49341B780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E01BAA-788C-7220-A26C-D326EDF3AD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/>
              <a:t> </a:t>
            </a:r>
            <a:r>
              <a:rPr lang="en-US" dirty="0"/>
              <a:t>Functional , Implementation Constraints &amp; </a:t>
            </a:r>
            <a:r>
              <a:rPr lang="et-EE" dirty="0" err="1"/>
              <a:t>Verification</a:t>
            </a:r>
            <a:br>
              <a:rPr lang="en-US" dirty="0"/>
            </a:b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A3AA768C-1AE4-2762-D04E-7878CF2736BC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5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73A6162-8E1B-D5AF-363B-2805C9F7D50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035887"/>
            <a:ext cx="11040762" cy="5141076"/>
          </a:xfrm>
        </p:spPr>
        <p:txBody>
          <a:bodyPr/>
          <a:lstStyle/>
          <a:p>
            <a:r>
              <a:rPr lang="en-US" b="1" dirty="0"/>
              <a:t>Functional &amp; Implementation Constraints</a:t>
            </a:r>
          </a:p>
          <a:p>
            <a:pPr lvl="1"/>
            <a:r>
              <a:rPr lang="en-US" dirty="0"/>
              <a:t>Original FSM logic must remain unchanged</a:t>
            </a:r>
          </a:p>
          <a:p>
            <a:pPr lvl="1"/>
            <a:r>
              <a:rPr lang="en-US" dirty="0"/>
              <a:t>Obfuscation logic must be integrated into the FSM control flow</a:t>
            </a:r>
          </a:p>
          <a:p>
            <a:pPr lvl="1"/>
            <a:r>
              <a:rPr lang="en-US" dirty="0"/>
              <a:t>Unlocking must occur </a:t>
            </a:r>
            <a:r>
              <a:rPr lang="en-US" b="1" dirty="0"/>
              <a:t>only once per reset</a:t>
            </a:r>
            <a:endParaRPr lang="en-US" dirty="0"/>
          </a:p>
          <a:p>
            <a:pPr lvl="1"/>
            <a:r>
              <a:rPr lang="en-US" dirty="0"/>
              <a:t>FSM must clearly separate:</a:t>
            </a:r>
          </a:p>
          <a:p>
            <a:pPr lvl="2"/>
            <a:r>
              <a:rPr lang="en-US" dirty="0"/>
              <a:t>Locked region</a:t>
            </a:r>
          </a:p>
          <a:p>
            <a:pPr lvl="2"/>
            <a:r>
              <a:rPr lang="en-US" dirty="0"/>
              <a:t>Original FSM region</a:t>
            </a:r>
          </a:p>
          <a:p>
            <a:r>
              <a:rPr lang="en-US" b="1" dirty="0"/>
              <a:t>Verification Requirements:</a:t>
            </a:r>
            <a:endParaRPr lang="en-US" dirty="0"/>
          </a:p>
          <a:p>
            <a:r>
              <a:rPr lang="en-US" dirty="0"/>
              <a:t>Improve the </a:t>
            </a:r>
            <a:r>
              <a:rPr lang="en-US" b="1" dirty="0"/>
              <a:t>Lab 3 testbench</a:t>
            </a:r>
            <a:r>
              <a:rPr lang="en-US" dirty="0"/>
              <a:t> to:</a:t>
            </a:r>
          </a:p>
          <a:p>
            <a:pPr lvl="1"/>
            <a:r>
              <a:rPr lang="en-US" dirty="0"/>
              <a:t>Test correct unlocking sequence</a:t>
            </a:r>
          </a:p>
          <a:p>
            <a:pPr lvl="1"/>
            <a:r>
              <a:rPr lang="en-US" dirty="0"/>
              <a:t>Test incorrect unlocking attempts</a:t>
            </a:r>
          </a:p>
          <a:p>
            <a:r>
              <a:rPr lang="en-US" dirty="0"/>
              <a:t>Demonstrate that:</a:t>
            </a:r>
          </a:p>
          <a:p>
            <a:pPr lvl="1"/>
            <a:r>
              <a:rPr lang="en-US" dirty="0"/>
              <a:t>Correct sequence unlocks functionality</a:t>
            </a:r>
          </a:p>
          <a:p>
            <a:pPr lvl="1"/>
            <a:r>
              <a:rPr lang="en-US" dirty="0"/>
              <a:t>Incorrect sequences never reach original FSM</a:t>
            </a:r>
          </a:p>
          <a:p>
            <a:r>
              <a:rPr lang="en-US" b="1" dirty="0"/>
              <a:t>Waveform Verification:</a:t>
            </a:r>
            <a:endParaRPr lang="en-US" dirty="0"/>
          </a:p>
          <a:p>
            <a:r>
              <a:rPr lang="en-US" dirty="0"/>
              <a:t>Show transitions through ST_OBF* states</a:t>
            </a:r>
          </a:p>
          <a:p>
            <a:r>
              <a:rPr lang="en-US" dirty="0"/>
              <a:t>Show entry into original FSM only after correct unlock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929D71B-BA40-F1F4-CE92-B7818D7ED2C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733483" y="2883632"/>
            <a:ext cx="4703754" cy="20673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7681541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6C757D-9BC8-F7AA-1237-D3ECD466D6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t-EE" dirty="0" err="1"/>
              <a:t>Deliverables</a:t>
            </a:r>
            <a:endParaRPr lang="en-US" dirty="0"/>
          </a:p>
        </p:txBody>
      </p:sp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5D821DCE-8154-4374-7942-BFBBA3D28F01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6</a:t>
            </a:fld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03E2AE9-8848-307B-484F-ABE72A3B76F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Submit a zip file named:</a:t>
            </a:r>
          </a:p>
          <a:p>
            <a:pPr lvl="1"/>
            <a:r>
              <a:rPr lang="en-US" dirty="0"/>
              <a:t>Lab7_StudentID.zip</a:t>
            </a:r>
          </a:p>
          <a:p>
            <a:r>
              <a:rPr lang="en-US" b="1" dirty="0"/>
              <a:t>Zip file should contain</a:t>
            </a:r>
            <a:r>
              <a:rPr lang="en-US" dirty="0"/>
              <a:t>. </a:t>
            </a:r>
          </a:p>
          <a:p>
            <a:pPr lvl="1"/>
            <a:r>
              <a:rPr lang="en-US" dirty="0"/>
              <a:t>Modified FSM Verilog file</a:t>
            </a:r>
          </a:p>
          <a:p>
            <a:pPr lvl="1"/>
            <a:r>
              <a:rPr lang="en-US" dirty="0"/>
              <a:t>Updated testbench file</a:t>
            </a:r>
          </a:p>
          <a:p>
            <a:pPr lvl="1"/>
            <a:r>
              <a:rPr lang="en-US" dirty="0"/>
              <a:t>Screenshot of successful simulation</a:t>
            </a:r>
          </a:p>
          <a:p>
            <a:pPr lvl="1"/>
            <a:r>
              <a:rPr lang="en-US" dirty="0"/>
              <a:t>Waveform screenshot showing:</a:t>
            </a:r>
          </a:p>
          <a:p>
            <a:pPr lvl="2"/>
            <a:r>
              <a:rPr lang="en-US" dirty="0"/>
              <a:t>Lock sequence</a:t>
            </a:r>
          </a:p>
          <a:p>
            <a:pPr lvl="2"/>
            <a:r>
              <a:rPr lang="en-US" dirty="0"/>
              <a:t>Rejection of incorrect sequence</a:t>
            </a:r>
          </a:p>
          <a:p>
            <a:pPr lvl="2"/>
            <a:r>
              <a:rPr lang="en-US" dirty="0"/>
              <a:t>Entry into original FSM</a:t>
            </a:r>
          </a:p>
          <a:p>
            <a:pPr lvl="1"/>
            <a:r>
              <a:rPr lang="en-US" dirty="0"/>
              <a:t>Brief explanation of:</a:t>
            </a:r>
          </a:p>
          <a:p>
            <a:pPr lvl="2"/>
            <a:r>
              <a:rPr lang="en-US" dirty="0"/>
              <a:t>Obfuscation strategy</a:t>
            </a:r>
          </a:p>
          <a:p>
            <a:pPr lvl="2"/>
            <a:r>
              <a:rPr lang="en-US" dirty="0"/>
              <a:t>Security benefit of FSM locking</a:t>
            </a:r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9313872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>
            <a:extLst>
              <a:ext uri="{FF2B5EF4-FFF2-40B4-BE49-F238E27FC236}">
                <a16:creationId xmlns:a16="http://schemas.microsoft.com/office/drawing/2014/main" id="{C9961163-6AA3-4A9F-A525-B4B23ECD50D4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817F788-81A0-4EAD-BA43-EFEF9B7389AD}" type="slidenum">
              <a:rPr lang="en-US" smtClean="0"/>
              <a:t>7</a:t>
            </a:fld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3B039879-B208-4F39-B0EF-9DA1853407F3}"/>
              </a:ext>
            </a:extLst>
          </p:cNvPr>
          <p:cNvSpPr txBox="1"/>
          <p:nvPr/>
        </p:nvSpPr>
        <p:spPr>
          <a:xfrm>
            <a:off x="4352514" y="2967335"/>
            <a:ext cx="34869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5400" b="1" dirty="0">
                <a:solidFill>
                  <a:schemeClr val="tx1"/>
                </a:solidFill>
              </a:rPr>
              <a:t>Thank you! </a:t>
            </a:r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BE88BCBE-05EC-4691-8A1B-8484A5B195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769532"/>
          </a:xfrm>
        </p:spPr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512527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dc002012-cf63-4f1b-99f8-3575717a53b9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2FD3407112A2644AAB9E5EF5A51D0AC" ma:contentTypeVersion="14" ma:contentTypeDescription="Create a new document." ma:contentTypeScope="" ma:versionID="b68b3dfd769fa85a9901d819bd9b34d4">
  <xsd:schema xmlns:xsd="http://www.w3.org/2001/XMLSchema" xmlns:xs="http://www.w3.org/2001/XMLSchema" xmlns:p="http://schemas.microsoft.com/office/2006/metadata/properties" xmlns:ns3="dc002012-cf63-4f1b-99f8-3575717a53b9" xmlns:ns4="6277377a-1be1-4b28-be60-01485481eb42" targetNamespace="http://schemas.microsoft.com/office/2006/metadata/properties" ma:root="true" ma:fieldsID="cb155574c551694458ad97db578f32a4" ns3:_="" ns4:_="">
    <xsd:import namespace="dc002012-cf63-4f1b-99f8-3575717a53b9"/>
    <xsd:import namespace="6277377a-1be1-4b28-be60-01485481eb42"/>
    <xsd:element name="properties">
      <xsd:complexType>
        <xsd:sequence>
          <xsd:element name="documentManagement">
            <xsd:complexType>
              <xsd:all>
                <xsd:element ref="ns3:_activity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MediaServiceSearchProperties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ServiceDateTaken" minOccurs="0"/>
                <xsd:element ref="ns3:MediaServiceOCR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c002012-cf63-4f1b-99f8-3575717a53b9" elementFormDefault="qualified">
    <xsd:import namespace="http://schemas.microsoft.com/office/2006/documentManagement/types"/>
    <xsd:import namespace="http://schemas.microsoft.com/office/infopath/2007/PartnerControls"/>
    <xsd:element name="_activity" ma:index="8" nillable="true" ma:displayName="_activity" ma:hidden="true" ma:internalName="_activity">
      <xsd:simpleType>
        <xsd:restriction base="dms:Note"/>
      </xsd:simpleType>
    </xsd:element>
    <xsd:element name="MediaServiceMetadata" ma:index="12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3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SystemTags" ma:index="16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9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20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77377a-1be1-4b28-be60-01485481eb42" elementFormDefault="qualified">
    <xsd:import namespace="http://schemas.microsoft.com/office/2006/documentManagement/types"/>
    <xsd:import namespace="http://schemas.microsoft.com/office/infopath/2007/PartnerControls"/>
    <xsd:element name="SharedWithUsers" ma:index="9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0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1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B76F0EEE-99DF-4341-9ABC-06ECC8482100}">
  <ds:schemaRefs>
    <ds:schemaRef ds:uri="http://schemas.microsoft.com/office/2006/metadata/properties"/>
    <ds:schemaRef ds:uri="http://schemas.openxmlformats.org/package/2006/metadata/core-properties"/>
    <ds:schemaRef ds:uri="http://www.w3.org/XML/1998/namespace"/>
    <ds:schemaRef ds:uri="http://purl.org/dc/dcmitype/"/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6277377a-1be1-4b28-be60-01485481eb42"/>
    <ds:schemaRef ds:uri="dc002012-cf63-4f1b-99f8-3575717a53b9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9EDCD98E-E9E8-4486-86AA-F89B5000FD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dc002012-cf63-4f1b-99f8-3575717a53b9"/>
    <ds:schemaRef ds:uri="6277377a-1be1-4b28-be60-01485481eb4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56CF8F20-B80A-4FD6-8907-1DF1D2A2BEC5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48624</TotalTime>
  <Words>539</Words>
  <Application>Microsoft Office PowerPoint</Application>
  <PresentationFormat>Widescreen</PresentationFormat>
  <Paragraphs>113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2" baseType="lpstr">
      <vt:lpstr>Arial</vt:lpstr>
      <vt:lpstr>Calibri</vt:lpstr>
      <vt:lpstr>Verdana</vt:lpstr>
      <vt:lpstr>Wingdings</vt:lpstr>
      <vt:lpstr>Office Theme</vt:lpstr>
      <vt:lpstr>PowerPoint Presentation</vt:lpstr>
      <vt:lpstr>Lab 6 Overview</vt:lpstr>
      <vt:lpstr>Basic Linux Setup</vt:lpstr>
      <vt:lpstr> Lab Description</vt:lpstr>
      <vt:lpstr> Functional , Implementation Constraints &amp; Verification </vt:lpstr>
      <vt:lpstr>Deliverables</vt:lpstr>
      <vt:lpstr>PowerPoint Presentation</vt:lpstr>
    </vt:vector>
  </TitlesOfParts>
  <Company>Tallinn University of Technology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Samuel Pagliarini</dc:creator>
  <cp:lastModifiedBy>Sharjeel Imtiaz</cp:lastModifiedBy>
  <cp:revision>445</cp:revision>
  <dcterms:created xsi:type="dcterms:W3CDTF">2019-11-21T08:16:41Z</dcterms:created>
  <dcterms:modified xsi:type="dcterms:W3CDTF">2026-02-02T12:50:09Z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0x01010082FD3407112A2644AAB9E5EF5A51D0AC</vt:lpwstr>
  </property>
</Properties>
</file>