
<file path=[Content_Types].xml><?xml version="1.0" encoding="utf-8"?>
<Types xmlns="http://schemas.openxmlformats.org/package/2006/content-types">
  <Default Extension="emf" ContentType="image/x-emf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sldIdLst>
    <p:sldId id="258" r:id="rId5"/>
    <p:sldId id="316" r:id="rId6"/>
    <p:sldId id="317" r:id="rId7"/>
    <p:sldId id="318" r:id="rId8"/>
    <p:sldId id="319" r:id="rId9"/>
    <p:sldId id="320" r:id="rId10"/>
    <p:sldId id="321" r:id="rId11"/>
    <p:sldId id="315" r:id="rId12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" initials="m" lastIdx="1" clrIdx="0">
    <p:extLst>
      <p:ext uri="{19B8F6BF-5375-455C-9EA6-DF929625EA0E}">
        <p15:presenceInfo xmlns:p15="http://schemas.microsoft.com/office/powerpoint/2012/main" userId="Sam" providerId="None"/>
      </p:ext>
    </p:extLst>
  </p:cmAuthor>
  <p:cmAuthor id="2" name="Zain Ul Abideen" initials="ZUA" lastIdx="1" clrIdx="1">
    <p:extLst>
      <p:ext uri="{19B8F6BF-5375-455C-9EA6-DF929625EA0E}">
        <p15:presenceInfo xmlns:p15="http://schemas.microsoft.com/office/powerpoint/2012/main" userId="S::zainul@ttu.ee::9e6f9740-8295-42a8-b616-182a44fe51c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B941"/>
    <a:srgbClr val="CD73D7"/>
    <a:srgbClr val="BF9271"/>
    <a:srgbClr val="D1675F"/>
    <a:srgbClr val="8190AF"/>
    <a:srgbClr val="AE72BE"/>
    <a:srgbClr val="B17F9C"/>
    <a:srgbClr val="D85858"/>
    <a:srgbClr val="B50B0B"/>
    <a:srgbClr val="5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9507C3F-7F1C-4BAC-A0CF-F242FF099064}" v="56" dt="2026-02-02T11:44:43.40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3" autoAdjust="0"/>
    <p:restoredTop sz="77129" autoAdjust="0"/>
  </p:normalViewPr>
  <p:slideViewPr>
    <p:cSldViewPr snapToGrid="0">
      <p:cViewPr varScale="1">
        <p:scale>
          <a:sx n="93" d="100"/>
          <a:sy n="93" d="100"/>
        </p:scale>
        <p:origin x="1488" y="8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3" d="100"/>
          <a:sy n="83" d="100"/>
        </p:scale>
        <p:origin x="3816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arjeel Imtiaz" userId="7c3386fc-2d59-45b2-a28c-90741ce0c493" providerId="ADAL" clId="{6A98113E-D1A0-4826-8536-8B3FF8F1A61E}"/>
    <pc:docChg chg="undo custSel addSld delSld modSld sldOrd">
      <pc:chgData name="Sharjeel Imtiaz" userId="7c3386fc-2d59-45b2-a28c-90741ce0c493" providerId="ADAL" clId="{6A98113E-D1A0-4826-8536-8B3FF8F1A61E}" dt="2026-02-02T11:44:43.405" v="769"/>
      <pc:docMkLst>
        <pc:docMk/>
      </pc:docMkLst>
      <pc:sldChg chg="addSp modSp mod">
        <pc:chgData name="Sharjeel Imtiaz" userId="7c3386fc-2d59-45b2-a28c-90741ce0c493" providerId="ADAL" clId="{6A98113E-D1A0-4826-8536-8B3FF8F1A61E}" dt="2026-02-02T08:05:21.698" v="100" actId="20577"/>
        <pc:sldMkLst>
          <pc:docMk/>
          <pc:sldMk cId="2979326792" sldId="258"/>
        </pc:sldMkLst>
        <pc:spChg chg="add mod">
          <ac:chgData name="Sharjeel Imtiaz" userId="7c3386fc-2d59-45b2-a28c-90741ce0c493" providerId="ADAL" clId="{6A98113E-D1A0-4826-8536-8B3FF8F1A61E}" dt="2026-02-02T08:03:52.624" v="72"/>
          <ac:spMkLst>
            <pc:docMk/>
            <pc:sldMk cId="2979326792" sldId="258"/>
            <ac:spMk id="2" creationId="{F4EF6BFE-F615-E3C3-0911-B52892E3E0D3}"/>
          </ac:spMkLst>
        </pc:spChg>
        <pc:spChg chg="mod">
          <ac:chgData name="Sharjeel Imtiaz" userId="7c3386fc-2d59-45b2-a28c-90741ce0c493" providerId="ADAL" clId="{6A98113E-D1A0-4826-8536-8B3FF8F1A61E}" dt="2026-02-02T08:05:21.698" v="100" actId="20577"/>
          <ac:spMkLst>
            <pc:docMk/>
            <pc:sldMk cId="2979326792" sldId="258"/>
            <ac:spMk id="11" creationId="{00000000-0000-0000-0000-000000000000}"/>
          </ac:spMkLst>
        </pc:spChg>
        <pc:spChg chg="mod">
          <ac:chgData name="Sharjeel Imtiaz" userId="7c3386fc-2d59-45b2-a28c-90741ce0c493" providerId="ADAL" clId="{6A98113E-D1A0-4826-8536-8B3FF8F1A61E}" dt="2026-02-02T08:05:11.938" v="99" actId="113"/>
          <ac:spMkLst>
            <pc:docMk/>
            <pc:sldMk cId="2979326792" sldId="258"/>
            <ac:spMk id="14" creationId="{00000000-0000-0000-0000-000000000000}"/>
          </ac:spMkLst>
        </pc:spChg>
      </pc:sldChg>
      <pc:sldChg chg="ord">
        <pc:chgData name="Sharjeel Imtiaz" userId="7c3386fc-2d59-45b2-a28c-90741ce0c493" providerId="ADAL" clId="{6A98113E-D1A0-4826-8536-8B3FF8F1A61E}" dt="2026-02-02T08:05:40.413" v="112"/>
        <pc:sldMkLst>
          <pc:docMk/>
          <pc:sldMk cId="4051252790" sldId="315"/>
        </pc:sldMkLst>
      </pc:sldChg>
      <pc:sldChg chg="del">
        <pc:chgData name="Sharjeel Imtiaz" userId="7c3386fc-2d59-45b2-a28c-90741ce0c493" providerId="ADAL" clId="{6A98113E-D1A0-4826-8536-8B3FF8F1A61E}" dt="2026-02-02T08:05:28.753" v="101" actId="47"/>
        <pc:sldMkLst>
          <pc:docMk/>
          <pc:sldMk cId="614523181" sldId="316"/>
        </pc:sldMkLst>
      </pc:sldChg>
      <pc:sldChg chg="modSp new mod">
        <pc:chgData name="Sharjeel Imtiaz" userId="7c3386fc-2d59-45b2-a28c-90741ce0c493" providerId="ADAL" clId="{6A98113E-D1A0-4826-8536-8B3FF8F1A61E}" dt="2026-02-02T11:44:43.405" v="769"/>
        <pc:sldMkLst>
          <pc:docMk/>
          <pc:sldMk cId="3713294393" sldId="316"/>
        </pc:sldMkLst>
        <pc:spChg chg="mod">
          <ac:chgData name="Sharjeel Imtiaz" userId="7c3386fc-2d59-45b2-a28c-90741ce0c493" providerId="ADAL" clId="{6A98113E-D1A0-4826-8536-8B3FF8F1A61E}" dt="2026-02-02T08:06:30.606" v="114"/>
          <ac:spMkLst>
            <pc:docMk/>
            <pc:sldMk cId="3713294393" sldId="316"/>
            <ac:spMk id="2" creationId="{D51D8ED9-F034-AECE-69CA-F016C16E36B2}"/>
          </ac:spMkLst>
        </pc:spChg>
        <pc:spChg chg="mod">
          <ac:chgData name="Sharjeel Imtiaz" userId="7c3386fc-2d59-45b2-a28c-90741ce0c493" providerId="ADAL" clId="{6A98113E-D1A0-4826-8536-8B3FF8F1A61E}" dt="2026-02-02T11:44:43.405" v="769"/>
          <ac:spMkLst>
            <pc:docMk/>
            <pc:sldMk cId="3713294393" sldId="316"/>
            <ac:spMk id="4" creationId="{B29CA636-0F26-099B-54BE-8E723F3E0231}"/>
          </ac:spMkLst>
        </pc:spChg>
      </pc:sldChg>
      <pc:sldChg chg="modSp new mod">
        <pc:chgData name="Sharjeel Imtiaz" userId="7c3386fc-2d59-45b2-a28c-90741ce0c493" providerId="ADAL" clId="{6A98113E-D1A0-4826-8536-8B3FF8F1A61E}" dt="2026-02-02T08:16:51.117" v="264" actId="1076"/>
        <pc:sldMkLst>
          <pc:docMk/>
          <pc:sldMk cId="3204922077" sldId="317"/>
        </pc:sldMkLst>
        <pc:spChg chg="mod">
          <ac:chgData name="Sharjeel Imtiaz" userId="7c3386fc-2d59-45b2-a28c-90741ce0c493" providerId="ADAL" clId="{6A98113E-D1A0-4826-8536-8B3FF8F1A61E}" dt="2026-02-02T08:08:21.361" v="127"/>
          <ac:spMkLst>
            <pc:docMk/>
            <pc:sldMk cId="3204922077" sldId="317"/>
            <ac:spMk id="2" creationId="{1A68D107-D8E1-6E40-D9DA-0E9BB3AC28CE}"/>
          </ac:spMkLst>
        </pc:spChg>
        <pc:spChg chg="mod">
          <ac:chgData name="Sharjeel Imtiaz" userId="7c3386fc-2d59-45b2-a28c-90741ce0c493" providerId="ADAL" clId="{6A98113E-D1A0-4826-8536-8B3FF8F1A61E}" dt="2026-02-02T08:16:51.117" v="264" actId="1076"/>
          <ac:spMkLst>
            <pc:docMk/>
            <pc:sldMk cId="3204922077" sldId="317"/>
            <ac:spMk id="4" creationId="{B8AF49AD-A01D-3E9F-99F2-5B7396A2295B}"/>
          </ac:spMkLst>
        </pc:spChg>
      </pc:sldChg>
      <pc:sldChg chg="del">
        <pc:chgData name="Sharjeel Imtiaz" userId="7c3386fc-2d59-45b2-a28c-90741ce0c493" providerId="ADAL" clId="{6A98113E-D1A0-4826-8536-8B3FF8F1A61E}" dt="2026-02-02T08:05:29.708" v="102" actId="47"/>
        <pc:sldMkLst>
          <pc:docMk/>
          <pc:sldMk cId="4236619156" sldId="317"/>
        </pc:sldMkLst>
      </pc:sldChg>
      <pc:sldChg chg="addSp modSp new mod">
        <pc:chgData name="Sharjeel Imtiaz" userId="7c3386fc-2d59-45b2-a28c-90741ce0c493" providerId="ADAL" clId="{6A98113E-D1A0-4826-8536-8B3FF8F1A61E}" dt="2026-02-02T08:21:09.669" v="294" actId="1076"/>
        <pc:sldMkLst>
          <pc:docMk/>
          <pc:sldMk cId="2500382762" sldId="318"/>
        </pc:sldMkLst>
        <pc:spChg chg="mod">
          <ac:chgData name="Sharjeel Imtiaz" userId="7c3386fc-2d59-45b2-a28c-90741ce0c493" providerId="ADAL" clId="{6A98113E-D1A0-4826-8536-8B3FF8F1A61E}" dt="2026-02-02T08:17:29.082" v="265"/>
          <ac:spMkLst>
            <pc:docMk/>
            <pc:sldMk cId="2500382762" sldId="318"/>
            <ac:spMk id="2" creationId="{49B7E242-1DB4-1357-711E-CC8ED1DBB0A9}"/>
          </ac:spMkLst>
        </pc:spChg>
        <pc:spChg chg="mod">
          <ac:chgData name="Sharjeel Imtiaz" userId="7c3386fc-2d59-45b2-a28c-90741ce0c493" providerId="ADAL" clId="{6A98113E-D1A0-4826-8536-8B3FF8F1A61E}" dt="2026-02-02T08:20:49.828" v="292" actId="14100"/>
          <ac:spMkLst>
            <pc:docMk/>
            <pc:sldMk cId="2500382762" sldId="318"/>
            <ac:spMk id="4" creationId="{227281A4-CBCE-CA16-9454-25CA84ACC6C8}"/>
          </ac:spMkLst>
        </pc:spChg>
        <pc:picChg chg="add mod">
          <ac:chgData name="Sharjeel Imtiaz" userId="7c3386fc-2d59-45b2-a28c-90741ce0c493" providerId="ADAL" clId="{6A98113E-D1A0-4826-8536-8B3FF8F1A61E}" dt="2026-02-02T08:20:40.380" v="290" actId="14100"/>
          <ac:picMkLst>
            <pc:docMk/>
            <pc:sldMk cId="2500382762" sldId="318"/>
            <ac:picMk id="6" creationId="{DEEB3B6F-2BDF-68E0-587E-2998AA2A124B}"/>
          </ac:picMkLst>
        </pc:picChg>
        <pc:picChg chg="add mod">
          <ac:chgData name="Sharjeel Imtiaz" userId="7c3386fc-2d59-45b2-a28c-90741ce0c493" providerId="ADAL" clId="{6A98113E-D1A0-4826-8536-8B3FF8F1A61E}" dt="2026-02-02T08:21:09.669" v="294" actId="1076"/>
          <ac:picMkLst>
            <pc:docMk/>
            <pc:sldMk cId="2500382762" sldId="318"/>
            <ac:picMk id="8" creationId="{D378946C-DBF1-F48A-81C8-6060FDFAB7AC}"/>
          </ac:picMkLst>
        </pc:picChg>
      </pc:sldChg>
      <pc:sldChg chg="addSp modSp new mod">
        <pc:chgData name="Sharjeel Imtiaz" userId="7c3386fc-2d59-45b2-a28c-90741ce0c493" providerId="ADAL" clId="{6A98113E-D1A0-4826-8536-8B3FF8F1A61E}" dt="2026-02-02T08:24:59.008" v="304"/>
        <pc:sldMkLst>
          <pc:docMk/>
          <pc:sldMk cId="724921506" sldId="319"/>
        </pc:sldMkLst>
        <pc:spChg chg="mod">
          <ac:chgData name="Sharjeel Imtiaz" userId="7c3386fc-2d59-45b2-a28c-90741ce0c493" providerId="ADAL" clId="{6A98113E-D1A0-4826-8536-8B3FF8F1A61E}" dt="2026-02-02T08:23:58.438" v="300"/>
          <ac:spMkLst>
            <pc:docMk/>
            <pc:sldMk cId="724921506" sldId="319"/>
            <ac:spMk id="2" creationId="{CE281729-9ED7-FC8E-C6E7-59F71720427A}"/>
          </ac:spMkLst>
        </pc:spChg>
        <pc:spChg chg="mod">
          <ac:chgData name="Sharjeel Imtiaz" userId="7c3386fc-2d59-45b2-a28c-90741ce0c493" providerId="ADAL" clId="{6A98113E-D1A0-4826-8536-8B3FF8F1A61E}" dt="2026-02-02T08:24:59.008" v="304"/>
          <ac:spMkLst>
            <pc:docMk/>
            <pc:sldMk cId="724921506" sldId="319"/>
            <ac:spMk id="4" creationId="{EFF410B8-C2F7-2E69-A801-2856E5762EB9}"/>
          </ac:spMkLst>
        </pc:spChg>
        <pc:picChg chg="add mod">
          <ac:chgData name="Sharjeel Imtiaz" userId="7c3386fc-2d59-45b2-a28c-90741ce0c493" providerId="ADAL" clId="{6A98113E-D1A0-4826-8536-8B3FF8F1A61E}" dt="2026-02-02T08:23:38.148" v="299" actId="1076"/>
          <ac:picMkLst>
            <pc:docMk/>
            <pc:sldMk cId="724921506" sldId="319"/>
            <ac:picMk id="6" creationId="{C1770978-C9A8-7863-369C-9D07F8494D92}"/>
          </ac:picMkLst>
        </pc:picChg>
      </pc:sldChg>
      <pc:sldChg chg="addSp delSp modSp new mod">
        <pc:chgData name="Sharjeel Imtiaz" userId="7c3386fc-2d59-45b2-a28c-90741ce0c493" providerId="ADAL" clId="{6A98113E-D1A0-4826-8536-8B3FF8F1A61E}" dt="2026-02-02T08:39:18.519" v="682" actId="20577"/>
        <pc:sldMkLst>
          <pc:docMk/>
          <pc:sldMk cId="3136968820" sldId="320"/>
        </pc:sldMkLst>
        <pc:spChg chg="mod">
          <ac:chgData name="Sharjeel Imtiaz" userId="7c3386fc-2d59-45b2-a28c-90741ce0c493" providerId="ADAL" clId="{6A98113E-D1A0-4826-8536-8B3FF8F1A61E}" dt="2026-02-02T08:25:33.443" v="305"/>
          <ac:spMkLst>
            <pc:docMk/>
            <pc:sldMk cId="3136968820" sldId="320"/>
            <ac:spMk id="2" creationId="{D4437FF7-C9A1-998C-C854-E5450EF6D2B8}"/>
          </ac:spMkLst>
        </pc:spChg>
        <pc:spChg chg="add del mod">
          <ac:chgData name="Sharjeel Imtiaz" userId="7c3386fc-2d59-45b2-a28c-90741ce0c493" providerId="ADAL" clId="{6A98113E-D1A0-4826-8536-8B3FF8F1A61E}" dt="2026-02-02T08:39:18.519" v="682" actId="20577"/>
          <ac:spMkLst>
            <pc:docMk/>
            <pc:sldMk cId="3136968820" sldId="320"/>
            <ac:spMk id="4" creationId="{3D21D3C0-BA71-AFBD-3915-994AB3644CE0}"/>
          </ac:spMkLst>
        </pc:spChg>
        <pc:spChg chg="add mod">
          <ac:chgData name="Sharjeel Imtiaz" userId="7c3386fc-2d59-45b2-a28c-90741ce0c493" providerId="ADAL" clId="{6A98113E-D1A0-4826-8536-8B3FF8F1A61E}" dt="2026-02-02T08:25:48.922" v="307"/>
          <ac:spMkLst>
            <pc:docMk/>
            <pc:sldMk cId="3136968820" sldId="320"/>
            <ac:spMk id="5" creationId="{0D0FE311-5E5B-0AB0-219F-3141A06A4740}"/>
          </ac:spMkLst>
        </pc:spChg>
        <pc:spChg chg="add del mod">
          <ac:chgData name="Sharjeel Imtiaz" userId="7c3386fc-2d59-45b2-a28c-90741ce0c493" providerId="ADAL" clId="{6A98113E-D1A0-4826-8536-8B3FF8F1A61E}" dt="2026-02-02T08:29:25.533" v="431"/>
          <ac:spMkLst>
            <pc:docMk/>
            <pc:sldMk cId="3136968820" sldId="320"/>
            <ac:spMk id="6" creationId="{EA3FFE0F-2BB3-FA80-CE42-FD4FDBAFB3C9}"/>
          </ac:spMkLst>
        </pc:spChg>
      </pc:sldChg>
      <pc:sldChg chg="addSp delSp modSp new mod">
        <pc:chgData name="Sharjeel Imtiaz" userId="7c3386fc-2d59-45b2-a28c-90741ce0c493" providerId="ADAL" clId="{6A98113E-D1A0-4826-8536-8B3FF8F1A61E}" dt="2026-02-02T08:33:09.747" v="624" actId="20577"/>
        <pc:sldMkLst>
          <pc:docMk/>
          <pc:sldMk cId="1993138723" sldId="321"/>
        </pc:sldMkLst>
        <pc:spChg chg="mod">
          <ac:chgData name="Sharjeel Imtiaz" userId="7c3386fc-2d59-45b2-a28c-90741ce0c493" providerId="ADAL" clId="{6A98113E-D1A0-4826-8536-8B3FF8F1A61E}" dt="2026-02-02T08:30:09.882" v="438"/>
          <ac:spMkLst>
            <pc:docMk/>
            <pc:sldMk cId="1993138723" sldId="321"/>
            <ac:spMk id="2" creationId="{5A6C757D-9BC8-F7AA-1237-D3ECD466D66B}"/>
          </ac:spMkLst>
        </pc:spChg>
        <pc:spChg chg="add del mod">
          <ac:chgData name="Sharjeel Imtiaz" userId="7c3386fc-2d59-45b2-a28c-90741ce0c493" providerId="ADAL" clId="{6A98113E-D1A0-4826-8536-8B3FF8F1A61E}" dt="2026-02-02T08:33:09.747" v="624" actId="20577"/>
          <ac:spMkLst>
            <pc:docMk/>
            <pc:sldMk cId="1993138723" sldId="321"/>
            <ac:spMk id="4" creationId="{F03E2AE9-8848-307B-484F-ABE72A3B76F7}"/>
          </ac:spMkLst>
        </pc:spChg>
        <pc:spChg chg="add mod">
          <ac:chgData name="Sharjeel Imtiaz" userId="7c3386fc-2d59-45b2-a28c-90741ce0c493" providerId="ADAL" clId="{6A98113E-D1A0-4826-8536-8B3FF8F1A61E}" dt="2026-02-02T08:30:26.162" v="440"/>
          <ac:spMkLst>
            <pc:docMk/>
            <pc:sldMk cId="1993138723" sldId="321"/>
            <ac:spMk id="5" creationId="{5F9C7AA8-B1E5-EF42-B53C-A009BD15830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C6C3347A-0723-42AB-ADB1-5F7B505CEE0A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CDFA09B0-A7A8-4BE7-A305-5872AB184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441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Started in </a:t>
            </a:r>
            <a:r>
              <a:rPr lang="en-US" dirty="0" err="1"/>
              <a:t>dec.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FA09B0-A7A8-4BE7-A305-5872AB18451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0398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FA09B0-A7A8-4BE7-A305-5872AB18451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3377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295400" y="6356349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60074" y="6356349"/>
            <a:ext cx="2743200" cy="365125"/>
          </a:xfrm>
        </p:spPr>
        <p:txBody>
          <a:bodyPr/>
          <a:lstStyle/>
          <a:p>
            <a:fld id="{5817F788-81A0-4EAD-BA43-EFEF9B738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25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939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5269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8863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5272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vaslaid ar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43" t="21094" r="-1" b="21589"/>
          <a:stretch/>
        </p:blipFill>
        <p:spPr>
          <a:xfrm>
            <a:off x="-15498" y="0"/>
            <a:ext cx="12207497" cy="4940618"/>
          </a:xfrm>
          <a:prstGeom prst="rect">
            <a:avLst/>
          </a:prstGeom>
        </p:spPr>
      </p:pic>
      <p:sp>
        <p:nvSpPr>
          <p:cNvPr id="8" name="Freeform 7"/>
          <p:cNvSpPr/>
          <p:nvPr userDrawn="1"/>
        </p:nvSpPr>
        <p:spPr>
          <a:xfrm>
            <a:off x="-1" y="3312687"/>
            <a:ext cx="12192000" cy="3545313"/>
          </a:xfrm>
          <a:custGeom>
            <a:avLst/>
            <a:gdLst>
              <a:gd name="connsiteX0" fmla="*/ 986101 w 12192000"/>
              <a:gd name="connsiteY0" fmla="*/ 0 h 3545313"/>
              <a:gd name="connsiteX1" fmla="*/ 12192000 w 12192000"/>
              <a:gd name="connsiteY1" fmla="*/ 0 h 3545313"/>
              <a:gd name="connsiteX2" fmla="*/ 12192000 w 12192000"/>
              <a:gd name="connsiteY2" fmla="*/ 510802 h 3545313"/>
              <a:gd name="connsiteX3" fmla="*/ 12192000 w 12192000"/>
              <a:gd name="connsiteY3" fmla="*/ 1543258 h 3545313"/>
              <a:gd name="connsiteX4" fmla="*/ 12192000 w 12192000"/>
              <a:gd name="connsiteY4" fmla="*/ 3545313 h 3545313"/>
              <a:gd name="connsiteX5" fmla="*/ 986101 w 12192000"/>
              <a:gd name="connsiteY5" fmla="*/ 3545313 h 3545313"/>
              <a:gd name="connsiteX6" fmla="*/ 475299 w 12192000"/>
              <a:gd name="connsiteY6" fmla="*/ 3545313 h 3545313"/>
              <a:gd name="connsiteX7" fmla="*/ 0 w 12192000"/>
              <a:gd name="connsiteY7" fmla="*/ 3545313 h 3545313"/>
              <a:gd name="connsiteX8" fmla="*/ 0 w 12192000"/>
              <a:gd name="connsiteY8" fmla="*/ 1543258 h 3545313"/>
              <a:gd name="connsiteX9" fmla="*/ 475299 w 12192000"/>
              <a:gd name="connsiteY9" fmla="*/ 1543258 h 3545313"/>
              <a:gd name="connsiteX10" fmla="*/ 475299 w 12192000"/>
              <a:gd name="connsiteY10" fmla="*/ 510802 h 3545313"/>
              <a:gd name="connsiteX11" fmla="*/ 986101 w 12192000"/>
              <a:gd name="connsiteY11" fmla="*/ 510802 h 35453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192000" h="3545313">
                <a:moveTo>
                  <a:pt x="986101" y="0"/>
                </a:moveTo>
                <a:lnTo>
                  <a:pt x="12192000" y="0"/>
                </a:lnTo>
                <a:lnTo>
                  <a:pt x="12192000" y="510802"/>
                </a:lnTo>
                <a:lnTo>
                  <a:pt x="12192000" y="1543258"/>
                </a:lnTo>
                <a:lnTo>
                  <a:pt x="12192000" y="3545313"/>
                </a:lnTo>
                <a:lnTo>
                  <a:pt x="986101" y="3545313"/>
                </a:lnTo>
                <a:lnTo>
                  <a:pt x="475299" y="3545313"/>
                </a:lnTo>
                <a:lnTo>
                  <a:pt x="0" y="3545313"/>
                </a:lnTo>
                <a:lnTo>
                  <a:pt x="0" y="1543258"/>
                </a:lnTo>
                <a:lnTo>
                  <a:pt x="475299" y="1543258"/>
                </a:lnTo>
                <a:lnTo>
                  <a:pt x="475299" y="510802"/>
                </a:lnTo>
                <a:lnTo>
                  <a:pt x="986101" y="51080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677555" y="1958640"/>
            <a:ext cx="2447645" cy="1370681"/>
          </a:xfrm>
          <a:prstGeom prst="rect">
            <a:avLst/>
          </a:prstGeom>
        </p:spPr>
      </p:pic>
      <p:sp>
        <p:nvSpPr>
          <p:cNvPr id="6" name="TextBox 5"/>
          <p:cNvSpPr txBox="1">
            <a:spLocks noChangeArrowheads="1"/>
          </p:cNvSpPr>
          <p:nvPr userDrawn="1"/>
        </p:nvSpPr>
        <p:spPr bwMode="auto">
          <a:xfrm>
            <a:off x="0" y="-992188"/>
            <a:ext cx="184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1" name="Text Placehold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838200" y="4915200"/>
            <a:ext cx="8892396" cy="85287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3200" b="1" i="0" cap="all" baseline="0">
                <a:solidFill>
                  <a:schemeClr val="accent1"/>
                </a:solidFill>
                <a:latin typeface="Verdana" charset="0"/>
              </a:defRPr>
            </a:lvl1pPr>
          </a:lstStyle>
          <a:p>
            <a:pPr lvl="0"/>
            <a:r>
              <a:rPr lang="et-EE" dirty="0"/>
              <a:t>ON TWO LINES IF NECESSARY</a:t>
            </a:r>
          </a:p>
          <a:p>
            <a:pPr lvl="0"/>
            <a:endParaRPr lang="et-EE" dirty="0"/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5718593"/>
            <a:ext cx="4738535" cy="77877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000" baseline="0">
                <a:solidFill>
                  <a:schemeClr val="accent2"/>
                </a:solidFill>
                <a:latin typeface="Verdana" charset="0"/>
              </a:defRPr>
            </a:lvl1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t-EE" sz="1800" dirty="0" err="1"/>
              <a:t>First</a:t>
            </a:r>
            <a:r>
              <a:rPr lang="et-EE" sz="1800" dirty="0"/>
              <a:t> </a:t>
            </a:r>
            <a:r>
              <a:rPr lang="et-EE" sz="1800" dirty="0" err="1"/>
              <a:t>name</a:t>
            </a:r>
            <a:r>
              <a:rPr lang="et-EE" sz="1800" dirty="0"/>
              <a:t> Last </a:t>
            </a:r>
            <a:r>
              <a:rPr lang="et-EE" sz="1800" dirty="0" err="1"/>
              <a:t>name</a:t>
            </a:r>
            <a:br>
              <a:rPr lang="et-EE" sz="1800" dirty="0"/>
            </a:br>
            <a:r>
              <a:rPr lang="en-US" sz="1800" dirty="0"/>
              <a:t>Name of Faculty / Institute</a:t>
            </a:r>
            <a:endParaRPr lang="et-EE" sz="18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800" dirty="0"/>
              <a:t>Tallinn University of Technology</a:t>
            </a:r>
            <a:endParaRPr lang="et-EE" sz="1800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8656883" y="6226764"/>
            <a:ext cx="26741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t-EE" dirty="0">
                <a:solidFill>
                  <a:schemeClr val="accent2"/>
                </a:solidFill>
              </a:rPr>
              <a:t>DD.MM.YYYY</a:t>
            </a:r>
          </a:p>
          <a:p>
            <a:pPr algn="r"/>
            <a:endParaRPr lang="et-EE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13" name="Text Placeholder 17"/>
          <p:cNvSpPr>
            <a:spLocks noGrp="1"/>
          </p:cNvSpPr>
          <p:nvPr>
            <p:ph type="body" sz="quarter" idx="14" hasCustomPrompt="1"/>
          </p:nvPr>
        </p:nvSpPr>
        <p:spPr>
          <a:xfrm>
            <a:off x="838200" y="4501530"/>
            <a:ext cx="8892396" cy="70485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3200" b="1" i="0" cap="all" baseline="0">
                <a:solidFill>
                  <a:schemeClr val="accent3"/>
                </a:solidFill>
                <a:latin typeface="Verdana" charset="0"/>
              </a:defRPr>
            </a:lvl1pPr>
          </a:lstStyle>
          <a:p>
            <a:pPr lvl="0"/>
            <a:r>
              <a:rPr lang="et-EE" dirty="0"/>
              <a:t>PRESENTATION </a:t>
            </a:r>
            <a:r>
              <a:rPr lang="et-EE" dirty="0" err="1"/>
              <a:t>Title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911134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9532"/>
          </a:xfrm>
          <a:prstGeom prst="rect">
            <a:avLst/>
          </a:prstGeom>
        </p:spPr>
        <p:txBody>
          <a:bodyPr/>
          <a:lstStyle>
            <a:lvl1pPr>
              <a:defRPr sz="2200" b="1">
                <a:solidFill>
                  <a:srgbClr val="332B60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‹#›</a:t>
            </a:fld>
            <a:endParaRPr lang="en-US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838200" y="1348239"/>
            <a:ext cx="10515600" cy="4828724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E4067E"/>
              </a:buClr>
              <a:buFont typeface="Wingdings" panose="05000000000000000000" pitchFamily="2" charset="2"/>
              <a:buChar char="q"/>
              <a:defRPr sz="1700">
                <a:solidFill>
                  <a:srgbClr val="332B60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685800" indent="-228600">
              <a:buClr>
                <a:srgbClr val="E4067E"/>
              </a:buClr>
              <a:buFont typeface="Wingdings" panose="05000000000000000000" pitchFamily="2" charset="2"/>
              <a:buChar char="q"/>
              <a:defRPr sz="1700">
                <a:solidFill>
                  <a:srgbClr val="332B60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 marL="1143000" indent="-228600">
              <a:buClr>
                <a:srgbClr val="E4067E"/>
              </a:buClr>
              <a:buFont typeface="Wingdings" panose="05000000000000000000" pitchFamily="2" charset="2"/>
              <a:buChar char="q"/>
              <a:defRPr sz="1700">
                <a:solidFill>
                  <a:srgbClr val="332B60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3pPr>
            <a:lvl4pPr marL="1600200" indent="-228600">
              <a:buClr>
                <a:srgbClr val="E4067E"/>
              </a:buClr>
              <a:buFont typeface="Wingdings" panose="05000000000000000000" pitchFamily="2" charset="2"/>
              <a:buChar char="q"/>
              <a:defRPr sz="1700">
                <a:solidFill>
                  <a:srgbClr val="332B60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4pPr>
            <a:lvl5pPr marL="2057400" indent="-228600">
              <a:buClr>
                <a:srgbClr val="E4067E"/>
              </a:buClr>
              <a:buFont typeface="Wingdings" panose="05000000000000000000" pitchFamily="2" charset="2"/>
              <a:buChar char="q"/>
              <a:defRPr sz="1700">
                <a:solidFill>
                  <a:srgbClr val="332B60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33990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087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453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3021"/>
          </a:xfrm>
          <a:prstGeom prst="rect">
            <a:avLst/>
          </a:prstGeom>
        </p:spPr>
        <p:txBody>
          <a:bodyPr/>
          <a:lstStyle>
            <a:lvl1pPr>
              <a:defRPr sz="2200" b="1" i="0" baseline="0">
                <a:latin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838200" y="1508426"/>
            <a:ext cx="10515600" cy="46685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2952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434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054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418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767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5674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17F788-81A0-4EAD-BA43-EFEF9B7389AD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lt 3"/>
          <p:cNvPicPr>
            <a:picLocks noChangeAspect="1"/>
          </p:cNvPicPr>
          <p:nvPr userDrawn="1"/>
        </p:nvPicPr>
        <p:blipFill rotWithShape="1"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35" t="19052" r="15651" b="26172"/>
          <a:stretch/>
        </p:blipFill>
        <p:spPr>
          <a:xfrm>
            <a:off x="155311" y="6039273"/>
            <a:ext cx="1085205" cy="6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7567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2" r:id="rId2"/>
    <p:sldLayoutId id="2147483650" r:id="rId3"/>
    <p:sldLayoutId id="2147483663" r:id="rId4"/>
    <p:sldLayoutId id="2147483652" r:id="rId5"/>
    <p:sldLayoutId id="2147483661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ati.ttu.ee/~spagliar/teaching/ias0630/labs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ati.ttu.ee/~spagliar/teaching/ias0630/labs/sample.v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902" b="2574"/>
          <a:stretch/>
        </p:blipFill>
        <p:spPr>
          <a:xfrm flipH="1">
            <a:off x="1" y="2"/>
            <a:ext cx="12191998" cy="4901187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" name="Group 2"/>
          <p:cNvGrpSpPr/>
          <p:nvPr/>
        </p:nvGrpSpPr>
        <p:grpSpPr>
          <a:xfrm>
            <a:off x="83126" y="1958640"/>
            <a:ext cx="12192000" cy="4947849"/>
            <a:chOff x="-1" y="1958640"/>
            <a:chExt cx="12192000" cy="4947849"/>
          </a:xfrm>
        </p:grpSpPr>
        <p:sp>
          <p:nvSpPr>
            <p:cNvPr id="10" name="Freeform 9"/>
            <p:cNvSpPr/>
            <p:nvPr/>
          </p:nvSpPr>
          <p:spPr>
            <a:xfrm>
              <a:off x="-1" y="3361176"/>
              <a:ext cx="12192000" cy="3545313"/>
            </a:xfrm>
            <a:custGeom>
              <a:avLst/>
              <a:gdLst>
                <a:gd name="connsiteX0" fmla="*/ 986101 w 12192000"/>
                <a:gd name="connsiteY0" fmla="*/ 0 h 3545313"/>
                <a:gd name="connsiteX1" fmla="*/ 12192000 w 12192000"/>
                <a:gd name="connsiteY1" fmla="*/ 0 h 3545313"/>
                <a:gd name="connsiteX2" fmla="*/ 12192000 w 12192000"/>
                <a:gd name="connsiteY2" fmla="*/ 510802 h 3545313"/>
                <a:gd name="connsiteX3" fmla="*/ 12192000 w 12192000"/>
                <a:gd name="connsiteY3" fmla="*/ 1543258 h 3545313"/>
                <a:gd name="connsiteX4" fmla="*/ 12192000 w 12192000"/>
                <a:gd name="connsiteY4" fmla="*/ 3545313 h 3545313"/>
                <a:gd name="connsiteX5" fmla="*/ 986101 w 12192000"/>
                <a:gd name="connsiteY5" fmla="*/ 3545313 h 3545313"/>
                <a:gd name="connsiteX6" fmla="*/ 475299 w 12192000"/>
                <a:gd name="connsiteY6" fmla="*/ 3545313 h 3545313"/>
                <a:gd name="connsiteX7" fmla="*/ 0 w 12192000"/>
                <a:gd name="connsiteY7" fmla="*/ 3545313 h 3545313"/>
                <a:gd name="connsiteX8" fmla="*/ 0 w 12192000"/>
                <a:gd name="connsiteY8" fmla="*/ 1543258 h 3545313"/>
                <a:gd name="connsiteX9" fmla="*/ 475299 w 12192000"/>
                <a:gd name="connsiteY9" fmla="*/ 1543258 h 3545313"/>
                <a:gd name="connsiteX10" fmla="*/ 475299 w 12192000"/>
                <a:gd name="connsiteY10" fmla="*/ 510802 h 3545313"/>
                <a:gd name="connsiteX11" fmla="*/ 986101 w 12192000"/>
                <a:gd name="connsiteY11" fmla="*/ 510802 h 3545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2192000" h="3545313">
                  <a:moveTo>
                    <a:pt x="986101" y="0"/>
                  </a:moveTo>
                  <a:lnTo>
                    <a:pt x="12192000" y="0"/>
                  </a:lnTo>
                  <a:lnTo>
                    <a:pt x="12192000" y="510802"/>
                  </a:lnTo>
                  <a:lnTo>
                    <a:pt x="12192000" y="1543258"/>
                  </a:lnTo>
                  <a:lnTo>
                    <a:pt x="12192000" y="3545313"/>
                  </a:lnTo>
                  <a:lnTo>
                    <a:pt x="986101" y="3545313"/>
                  </a:lnTo>
                  <a:lnTo>
                    <a:pt x="475299" y="3545313"/>
                  </a:lnTo>
                  <a:lnTo>
                    <a:pt x="0" y="3545313"/>
                  </a:lnTo>
                  <a:lnTo>
                    <a:pt x="0" y="1543258"/>
                  </a:lnTo>
                  <a:lnTo>
                    <a:pt x="475299" y="1543258"/>
                  </a:lnTo>
                  <a:lnTo>
                    <a:pt x="475299" y="510802"/>
                  </a:lnTo>
                  <a:lnTo>
                    <a:pt x="986101" y="51080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677555" y="1958640"/>
              <a:ext cx="2447645" cy="1370681"/>
            </a:xfrm>
            <a:prstGeom prst="rect">
              <a:avLst/>
            </a:prstGeom>
          </p:spPr>
        </p:pic>
      </p:grpSp>
      <p:sp>
        <p:nvSpPr>
          <p:cNvPr id="11" name="Teksti kohatäide 4"/>
          <p:cNvSpPr>
            <a:spLocks noGrp="1"/>
          </p:cNvSpPr>
          <p:nvPr>
            <p:ph type="body" sz="quarter" idx="12"/>
          </p:nvPr>
        </p:nvSpPr>
        <p:spPr>
          <a:xfrm>
            <a:off x="1729946" y="3689466"/>
            <a:ext cx="9656970" cy="724471"/>
          </a:xfrm>
        </p:spPr>
        <p:txBody>
          <a:bodyPr/>
          <a:lstStyle/>
          <a:p>
            <a:pPr algn="ctr"/>
            <a:r>
              <a:rPr lang="en-US" sz="2800" dirty="0"/>
              <a:t>LAB 1 – ALU and Tool Introduction</a:t>
            </a:r>
          </a:p>
          <a:p>
            <a:pPr algn="ctr"/>
            <a:r>
              <a:rPr lang="en-US" sz="2000" dirty="0">
                <a:solidFill>
                  <a:schemeClr val="accent3"/>
                </a:solidFill>
              </a:rPr>
              <a:t>IAS0630 Hardware Security SPRING, 2026.</a:t>
            </a:r>
            <a:endParaRPr lang="en-GB" sz="2000" dirty="0">
              <a:solidFill>
                <a:schemeClr val="accent3"/>
              </a:solidFill>
            </a:endParaRPr>
          </a:p>
        </p:txBody>
      </p:sp>
      <p:sp>
        <p:nvSpPr>
          <p:cNvPr id="14" name="Teksti kohatäide 5"/>
          <p:cNvSpPr>
            <a:spLocks noGrp="1"/>
          </p:cNvSpPr>
          <p:nvPr>
            <p:ph type="body" sz="quarter" idx="13"/>
          </p:nvPr>
        </p:nvSpPr>
        <p:spPr>
          <a:xfrm>
            <a:off x="221873" y="5450254"/>
            <a:ext cx="6848316" cy="1133241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b="1" dirty="0">
                <a:solidFill>
                  <a:srgbClr val="332B60"/>
                </a:solidFill>
              </a:rPr>
              <a:t>Sharjeel Imtiaz</a:t>
            </a:r>
            <a:br>
              <a:rPr lang="en-GB" sz="1800" dirty="0">
                <a:solidFill>
                  <a:srgbClr val="332B60"/>
                </a:solidFill>
              </a:rPr>
            </a:br>
            <a:r>
              <a:rPr lang="en-GB" sz="1800" dirty="0">
                <a:solidFill>
                  <a:srgbClr val="332B60"/>
                </a:solidFill>
              </a:rPr>
              <a:t>Email: </a:t>
            </a:r>
            <a:r>
              <a:rPr lang="en-GB" sz="1800" b="1" kern="0" dirty="0">
                <a:solidFill>
                  <a:srgbClr val="0070C0"/>
                </a:solidFill>
              </a:rPr>
              <a:t>sharjeel.imtiaz@taltech.ee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dirty="0">
                <a:solidFill>
                  <a:srgbClr val="332B60"/>
                </a:solidFill>
              </a:rPr>
              <a:t>Centre for Dependable Computing Systems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dirty="0">
                <a:solidFill>
                  <a:srgbClr val="332B60"/>
                </a:solidFill>
              </a:rPr>
              <a:t>Dpt. of Computer Systems - School of IT</a:t>
            </a:r>
            <a:endParaRPr lang="et-EE" sz="1800" dirty="0">
              <a:solidFill>
                <a:srgbClr val="332B6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800" dirty="0">
                <a:solidFill>
                  <a:srgbClr val="332B60"/>
                </a:solidFill>
              </a:rPr>
              <a:t>Tallinn University of Technology</a:t>
            </a:r>
            <a:endParaRPr lang="et-EE" sz="1800" dirty="0">
              <a:solidFill>
                <a:srgbClr val="332B60"/>
              </a:solidFill>
            </a:endParaRPr>
          </a:p>
        </p:txBody>
      </p:sp>
      <p:sp>
        <p:nvSpPr>
          <p:cNvPr id="8" name="Teksti kohatäide 5">
            <a:extLst>
              <a:ext uri="{FF2B5EF4-FFF2-40B4-BE49-F238E27FC236}">
                <a16:creationId xmlns:a16="http://schemas.microsoft.com/office/drawing/2014/main" id="{2BCC7CA7-8BAB-4D5B-AC3D-902411FE2C91}"/>
              </a:ext>
            </a:extLst>
          </p:cNvPr>
          <p:cNvSpPr txBox="1">
            <a:spLocks/>
          </p:cNvSpPr>
          <p:nvPr/>
        </p:nvSpPr>
        <p:spPr>
          <a:xfrm>
            <a:off x="5689323" y="5347817"/>
            <a:ext cx="6848316" cy="1133241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000" kern="1200" baseline="0">
                <a:solidFill>
                  <a:schemeClr val="accent2"/>
                </a:solidFill>
                <a:latin typeface="Verdana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1000"/>
              </a:spcBef>
            </a:pPr>
            <a:endParaRPr lang="et-EE" b="1" cap="all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93267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1D8ED9-F034-AECE-69CA-F016C16E36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Lab 1 Overview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2EB1D2F-1FAB-49C4-7912-72540E13DC4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2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9CA636-0F26-099B-54BE-8E723F3E02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14638"/>
            <a:ext cx="10515600" cy="4828724"/>
          </a:xfrm>
        </p:spPr>
        <p:txBody>
          <a:bodyPr/>
          <a:lstStyle/>
          <a:p>
            <a:r>
              <a:rPr lang="et-EE" b="1" dirty="0" err="1"/>
              <a:t>Objectives</a:t>
            </a:r>
            <a:r>
              <a:rPr lang="et-EE" b="1" dirty="0"/>
              <a:t>:</a:t>
            </a:r>
            <a:endParaRPr lang="et-EE" dirty="0"/>
          </a:p>
          <a:p>
            <a:pPr lvl="1"/>
            <a:r>
              <a:rPr lang="et-EE" dirty="0" err="1"/>
              <a:t>Become</a:t>
            </a:r>
            <a:r>
              <a:rPr lang="et-EE" dirty="0"/>
              <a:t> </a:t>
            </a:r>
            <a:r>
              <a:rPr lang="et-EE" dirty="0" err="1"/>
              <a:t>familiar</a:t>
            </a:r>
            <a:r>
              <a:rPr lang="et-EE" dirty="0"/>
              <a:t> </a:t>
            </a:r>
            <a:r>
              <a:rPr lang="et-EE" dirty="0" err="1"/>
              <a:t>with</a:t>
            </a:r>
            <a:r>
              <a:rPr lang="et-EE" dirty="0"/>
              <a:t> </a:t>
            </a:r>
            <a:r>
              <a:rPr lang="et-EE" dirty="0" err="1"/>
              <a:t>the</a:t>
            </a:r>
            <a:r>
              <a:rPr lang="et-EE" dirty="0"/>
              <a:t> Linux-</a:t>
            </a:r>
            <a:r>
              <a:rPr lang="et-EE" dirty="0" err="1"/>
              <a:t>based</a:t>
            </a:r>
            <a:r>
              <a:rPr lang="et-EE" dirty="0"/>
              <a:t> </a:t>
            </a:r>
            <a:r>
              <a:rPr lang="et-EE" dirty="0" err="1"/>
              <a:t>lab</a:t>
            </a:r>
            <a:r>
              <a:rPr lang="et-EE" dirty="0"/>
              <a:t> </a:t>
            </a:r>
            <a:r>
              <a:rPr lang="et-EE" dirty="0" err="1"/>
              <a:t>environment</a:t>
            </a:r>
            <a:endParaRPr lang="et-EE" dirty="0"/>
          </a:p>
          <a:p>
            <a:pPr lvl="1"/>
            <a:r>
              <a:rPr lang="et-EE" dirty="0" err="1"/>
              <a:t>Learn</a:t>
            </a:r>
            <a:r>
              <a:rPr lang="et-EE" dirty="0"/>
              <a:t> </a:t>
            </a:r>
            <a:r>
              <a:rPr lang="et-EE" dirty="0" err="1"/>
              <a:t>how</a:t>
            </a:r>
            <a:r>
              <a:rPr lang="et-EE" dirty="0"/>
              <a:t> </a:t>
            </a:r>
            <a:r>
              <a:rPr lang="et-EE" dirty="0" err="1"/>
              <a:t>to</a:t>
            </a:r>
            <a:r>
              <a:rPr lang="et-EE" dirty="0"/>
              <a:t> </a:t>
            </a:r>
            <a:r>
              <a:rPr lang="et-EE" dirty="0" err="1"/>
              <a:t>compile</a:t>
            </a:r>
            <a:r>
              <a:rPr lang="et-EE" dirty="0"/>
              <a:t> and </a:t>
            </a:r>
            <a:r>
              <a:rPr lang="et-EE" dirty="0" err="1"/>
              <a:t>simulate</a:t>
            </a:r>
            <a:r>
              <a:rPr lang="et-EE" dirty="0"/>
              <a:t> </a:t>
            </a:r>
            <a:r>
              <a:rPr lang="et-EE" dirty="0" err="1"/>
              <a:t>Verilog</a:t>
            </a:r>
            <a:r>
              <a:rPr lang="et-EE" dirty="0"/>
              <a:t> </a:t>
            </a:r>
            <a:r>
              <a:rPr lang="et-EE" dirty="0" err="1"/>
              <a:t>designs</a:t>
            </a:r>
            <a:endParaRPr lang="et-EE" dirty="0"/>
          </a:p>
          <a:p>
            <a:pPr lvl="1"/>
            <a:r>
              <a:rPr lang="et-EE" dirty="0" err="1"/>
              <a:t>Use</a:t>
            </a:r>
            <a:r>
              <a:rPr lang="et-EE" dirty="0"/>
              <a:t> </a:t>
            </a:r>
            <a:r>
              <a:rPr lang="et-EE" dirty="0" err="1"/>
              <a:t>Xcelium</a:t>
            </a:r>
            <a:r>
              <a:rPr lang="et-EE" dirty="0"/>
              <a:t> </a:t>
            </a:r>
            <a:r>
              <a:rPr lang="et-EE" dirty="0" err="1"/>
              <a:t>simulator</a:t>
            </a:r>
            <a:r>
              <a:rPr lang="et-EE" dirty="0"/>
              <a:t> and </a:t>
            </a:r>
            <a:r>
              <a:rPr lang="et-EE" dirty="0" err="1"/>
              <a:t>waveform</a:t>
            </a:r>
            <a:r>
              <a:rPr lang="et-EE" dirty="0"/>
              <a:t> </a:t>
            </a:r>
            <a:r>
              <a:rPr lang="et-EE" dirty="0" err="1"/>
              <a:t>viewer</a:t>
            </a:r>
            <a:endParaRPr lang="et-EE" dirty="0"/>
          </a:p>
          <a:p>
            <a:pPr lvl="1"/>
            <a:r>
              <a:rPr lang="et-EE" dirty="0" err="1"/>
              <a:t>Implement</a:t>
            </a:r>
            <a:r>
              <a:rPr lang="et-EE" dirty="0"/>
              <a:t> a </a:t>
            </a:r>
            <a:r>
              <a:rPr lang="et-EE" dirty="0" err="1"/>
              <a:t>simple</a:t>
            </a:r>
            <a:r>
              <a:rPr lang="et-EE" dirty="0"/>
              <a:t> ALU in </a:t>
            </a:r>
            <a:r>
              <a:rPr lang="et-EE" dirty="0" err="1"/>
              <a:t>Verilog</a:t>
            </a:r>
            <a:endParaRPr lang="et-EE" dirty="0"/>
          </a:p>
          <a:p>
            <a:r>
              <a:rPr lang="et-EE" b="1" dirty="0"/>
              <a:t>Tools </a:t>
            </a:r>
            <a:r>
              <a:rPr lang="et-EE" b="1" dirty="0" err="1"/>
              <a:t>Used</a:t>
            </a:r>
            <a:r>
              <a:rPr lang="et-EE" b="1" dirty="0"/>
              <a:t>:</a:t>
            </a:r>
            <a:endParaRPr lang="et-EE" dirty="0"/>
          </a:p>
          <a:p>
            <a:pPr lvl="1"/>
            <a:r>
              <a:rPr lang="et-EE" dirty="0"/>
              <a:t>Linux Terminal</a:t>
            </a:r>
          </a:p>
          <a:p>
            <a:pPr lvl="1"/>
            <a:r>
              <a:rPr lang="et-EE" dirty="0" err="1"/>
              <a:t>Cadence</a:t>
            </a:r>
            <a:r>
              <a:rPr lang="et-EE" dirty="0"/>
              <a:t> </a:t>
            </a:r>
            <a:r>
              <a:rPr lang="et-EE" dirty="0" err="1"/>
              <a:t>Xcelium</a:t>
            </a:r>
            <a:r>
              <a:rPr lang="et-EE" dirty="0"/>
              <a:t> (</a:t>
            </a:r>
            <a:r>
              <a:rPr lang="et-EE" dirty="0" err="1"/>
              <a:t>xrun</a:t>
            </a:r>
            <a:r>
              <a:rPr lang="et-EE" dirty="0"/>
              <a:t>)</a:t>
            </a:r>
          </a:p>
          <a:p>
            <a:pPr lvl="1"/>
            <a:r>
              <a:rPr lang="et-EE" dirty="0" err="1"/>
              <a:t>Verilog</a:t>
            </a:r>
            <a:r>
              <a:rPr lang="et-EE" dirty="0"/>
              <a:t> HDL</a:t>
            </a:r>
            <a:endParaRPr lang="en-US" dirty="0"/>
          </a:p>
          <a:p>
            <a:r>
              <a:rPr lang="en-US" b="1" dirty="0"/>
              <a:t>Required Environment:</a:t>
            </a:r>
            <a:endParaRPr lang="en-US" dirty="0"/>
          </a:p>
          <a:p>
            <a:pPr lvl="1"/>
            <a:r>
              <a:rPr lang="en-US" dirty="0"/>
              <a:t>Linux OS (lab PCs are dual-boot)</a:t>
            </a:r>
          </a:p>
          <a:p>
            <a:pPr lvl="1"/>
            <a:r>
              <a:rPr lang="en-US" dirty="0" err="1"/>
              <a:t>TalTech</a:t>
            </a:r>
            <a:r>
              <a:rPr lang="en-US" dirty="0"/>
              <a:t> credentials for login</a:t>
            </a:r>
          </a:p>
          <a:p>
            <a:pPr lvl="1"/>
            <a:r>
              <a:rPr lang="en-US" dirty="0"/>
              <a:t>Terminal access</a:t>
            </a:r>
          </a:p>
          <a:p>
            <a:r>
              <a:rPr lang="en-US" b="1" dirty="0"/>
              <a:t>Important Notes:</a:t>
            </a:r>
            <a:endParaRPr lang="en-US" dirty="0"/>
          </a:p>
          <a:p>
            <a:pPr lvl="1"/>
            <a:r>
              <a:rPr lang="en-US" dirty="0"/>
              <a:t>If the machine boots into Windows, restart and select Linux</a:t>
            </a:r>
          </a:p>
          <a:p>
            <a:pPr lvl="1"/>
            <a:r>
              <a:rPr lang="en-US" dirty="0"/>
              <a:t>All work should be done inside your home directory</a:t>
            </a:r>
          </a:p>
          <a:p>
            <a:r>
              <a:rPr lang="en-US" dirty="0"/>
              <a:t>All Lab Files </a:t>
            </a:r>
          </a:p>
          <a:p>
            <a:pPr lvl="1"/>
            <a:r>
              <a:rPr lang="en-US" dirty="0">
                <a:hlinkClick r:id="rId2"/>
              </a:rPr>
              <a:t>Index of /~</a:t>
            </a:r>
            <a:r>
              <a:rPr lang="en-US" dirty="0" err="1">
                <a:hlinkClick r:id="rId2"/>
              </a:rPr>
              <a:t>spagliar</a:t>
            </a:r>
            <a:r>
              <a:rPr lang="en-US" dirty="0">
                <a:hlinkClick r:id="rId2"/>
              </a:rPr>
              <a:t>/teaching/ias0630/labs</a:t>
            </a:r>
            <a:endParaRPr lang="en-US" dirty="0"/>
          </a:p>
          <a:p>
            <a:endParaRPr lang="et-EE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32943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68D107-D8E1-6E40-D9DA-0E9BB3AC28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Linux Setup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0F2281F-F7C9-31D4-1B84-6DC6AFD008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3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AF49AD-A01D-3E9F-99F2-5B7396A229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28109"/>
            <a:ext cx="10515600" cy="4828724"/>
          </a:xfrm>
        </p:spPr>
        <p:txBody>
          <a:bodyPr/>
          <a:lstStyle/>
          <a:p>
            <a:r>
              <a:rPr lang="en-US" dirty="0"/>
              <a:t>Open a terminal and type.</a:t>
            </a:r>
          </a:p>
          <a:p>
            <a:pPr lvl="1"/>
            <a:r>
              <a:rPr lang="en-US" dirty="0"/>
              <a:t> </a:t>
            </a:r>
            <a:r>
              <a:rPr lang="en-US" b="1" dirty="0"/>
              <a:t>cd ~</a:t>
            </a:r>
          </a:p>
          <a:p>
            <a:pPr lvl="1"/>
            <a:r>
              <a:rPr lang="en-US" b="1" dirty="0" err="1"/>
              <a:t>mkdir</a:t>
            </a:r>
            <a:r>
              <a:rPr lang="en-US" b="1" dirty="0"/>
              <a:t> work</a:t>
            </a:r>
          </a:p>
          <a:p>
            <a:pPr lvl="1"/>
            <a:r>
              <a:rPr lang="en-US" b="1" dirty="0"/>
              <a:t>cd work</a:t>
            </a:r>
          </a:p>
          <a:p>
            <a:r>
              <a:rPr lang="et-EE" b="1" dirty="0"/>
              <a:t>Load </a:t>
            </a:r>
            <a:r>
              <a:rPr lang="et-EE" b="1" dirty="0" err="1"/>
              <a:t>Cadence</a:t>
            </a:r>
            <a:r>
              <a:rPr lang="et-EE" b="1" dirty="0"/>
              <a:t> </a:t>
            </a:r>
            <a:r>
              <a:rPr lang="et-EE" b="1" dirty="0" err="1"/>
              <a:t>tools</a:t>
            </a:r>
            <a:r>
              <a:rPr lang="et-EE" b="1" dirty="0"/>
              <a:t>:</a:t>
            </a:r>
            <a:endParaRPr lang="en-US" b="1" dirty="0"/>
          </a:p>
          <a:p>
            <a:pPr lvl="1"/>
            <a:r>
              <a:rPr lang="en-US" dirty="0"/>
              <a:t>Type</a:t>
            </a:r>
            <a:r>
              <a:rPr lang="en-US" b="1" dirty="0"/>
              <a:t> Cad</a:t>
            </a:r>
          </a:p>
          <a:p>
            <a:pPr lvl="1"/>
            <a:r>
              <a:rPr lang="en-US" dirty="0"/>
              <a:t>Select option </a:t>
            </a:r>
            <a:r>
              <a:rPr lang="en-US" b="1" dirty="0"/>
              <a:t>1 – Cadence</a:t>
            </a:r>
            <a:endParaRPr lang="en-US" dirty="0"/>
          </a:p>
          <a:p>
            <a:r>
              <a:rPr lang="et-EE" b="1" dirty="0" err="1"/>
              <a:t>Download</a:t>
            </a:r>
            <a:r>
              <a:rPr lang="et-EE" b="1" dirty="0"/>
              <a:t> </a:t>
            </a:r>
            <a:r>
              <a:rPr lang="et-EE" b="1" dirty="0" err="1"/>
              <a:t>sample</a:t>
            </a:r>
            <a:r>
              <a:rPr lang="et-EE" b="1" dirty="0"/>
              <a:t> </a:t>
            </a:r>
            <a:r>
              <a:rPr lang="et-EE" b="1" dirty="0" err="1"/>
              <a:t>design</a:t>
            </a:r>
            <a:r>
              <a:rPr lang="et-EE" b="1" dirty="0"/>
              <a:t>:</a:t>
            </a:r>
            <a:endParaRPr lang="et-EE" dirty="0"/>
          </a:p>
          <a:p>
            <a:pPr lvl="1"/>
            <a:r>
              <a:rPr lang="da-DK" dirty="0" err="1"/>
              <a:t>wget</a:t>
            </a:r>
            <a:r>
              <a:rPr lang="da-DK" dirty="0"/>
              <a:t> </a:t>
            </a:r>
            <a:r>
              <a:rPr lang="da-DK" dirty="0">
                <a:hlinkClick r:id="rId2"/>
              </a:rPr>
              <a:t>https://ati.ttu.ee/~spagliar/teaching/ias0630/labs/sample.v</a:t>
            </a:r>
            <a:endParaRPr lang="da-DK" dirty="0"/>
          </a:p>
          <a:p>
            <a:r>
              <a:rPr lang="et-EE" b="1" dirty="0" err="1"/>
              <a:t>Run</a:t>
            </a:r>
            <a:r>
              <a:rPr lang="et-EE" b="1" dirty="0"/>
              <a:t> </a:t>
            </a:r>
            <a:r>
              <a:rPr lang="et-EE" b="1" dirty="0" err="1"/>
              <a:t>simulation</a:t>
            </a:r>
            <a:r>
              <a:rPr lang="et-EE" b="1" dirty="0"/>
              <a:t>:</a:t>
            </a:r>
            <a:endParaRPr lang="en-US" b="1" dirty="0"/>
          </a:p>
          <a:p>
            <a:pPr lvl="1"/>
            <a:r>
              <a:rPr lang="da-DK" dirty="0" err="1"/>
              <a:t>xrun</a:t>
            </a:r>
            <a:r>
              <a:rPr lang="da-DK" dirty="0"/>
              <a:t> </a:t>
            </a:r>
            <a:r>
              <a:rPr lang="da-DK" dirty="0" err="1"/>
              <a:t>sample.v</a:t>
            </a:r>
            <a:endParaRPr lang="da-DK" dirty="0"/>
          </a:p>
          <a:p>
            <a:r>
              <a:rPr lang="et-EE" b="1" dirty="0" err="1"/>
              <a:t>Expected</a:t>
            </a:r>
            <a:r>
              <a:rPr lang="et-EE" b="1" dirty="0"/>
              <a:t> </a:t>
            </a:r>
            <a:r>
              <a:rPr lang="et-EE" b="1" dirty="0" err="1"/>
              <a:t>Output</a:t>
            </a:r>
            <a:r>
              <a:rPr lang="et-EE" b="1" dirty="0"/>
              <a:t>:</a:t>
            </a:r>
            <a:endParaRPr lang="en-US" b="1" dirty="0"/>
          </a:p>
          <a:p>
            <a:pPr lvl="1"/>
            <a:r>
              <a:rPr lang="da-DK" dirty="0"/>
              <a:t>IAS0630 FSM SAMPLE</a:t>
            </a:r>
          </a:p>
          <a:p>
            <a:pPr lvl="1"/>
            <a:r>
              <a:rPr lang="da-DK" dirty="0"/>
              <a:t>Simulation </a:t>
            </a:r>
            <a:r>
              <a:rPr lang="da-DK" dirty="0" err="1"/>
              <a:t>complete</a:t>
            </a:r>
            <a:r>
              <a:rPr lang="da-DK" dirty="0"/>
              <a:t> via finish.</a:t>
            </a:r>
          </a:p>
          <a:p>
            <a:r>
              <a:rPr lang="en-US" b="1" dirty="0"/>
              <a:t> Simulate</a:t>
            </a:r>
            <a:r>
              <a:rPr lang="et-EE" b="1" dirty="0"/>
              <a:t> </a:t>
            </a:r>
            <a:r>
              <a:rPr lang="et-EE" b="1" dirty="0" err="1"/>
              <a:t>with</a:t>
            </a:r>
            <a:r>
              <a:rPr lang="et-EE" b="1" dirty="0"/>
              <a:t> GUI:</a:t>
            </a:r>
            <a:endParaRPr lang="en-US" b="1" dirty="0"/>
          </a:p>
          <a:p>
            <a:pPr lvl="1"/>
            <a:r>
              <a:rPr lang="da-DK" dirty="0" err="1"/>
              <a:t>xrun</a:t>
            </a:r>
            <a:r>
              <a:rPr lang="da-DK" dirty="0"/>
              <a:t> -</a:t>
            </a:r>
            <a:r>
              <a:rPr lang="da-DK" dirty="0" err="1"/>
              <a:t>gui</a:t>
            </a:r>
            <a:r>
              <a:rPr lang="da-DK" dirty="0"/>
              <a:t> -</a:t>
            </a:r>
            <a:r>
              <a:rPr lang="da-DK" dirty="0" err="1"/>
              <a:t>debug</a:t>
            </a:r>
            <a:r>
              <a:rPr lang="da-DK" dirty="0"/>
              <a:t> </a:t>
            </a:r>
            <a:r>
              <a:rPr lang="da-DK" dirty="0" err="1"/>
              <a:t>sample.v</a:t>
            </a:r>
            <a:endParaRPr lang="da-DK" dirty="0"/>
          </a:p>
          <a:p>
            <a:r>
              <a:rPr lang="en-US" b="1" dirty="0"/>
              <a:t>You should observe:</a:t>
            </a:r>
            <a:endParaRPr lang="en-US" dirty="0"/>
          </a:p>
          <a:p>
            <a:pPr lvl="1"/>
            <a:r>
              <a:rPr lang="en-US" dirty="0"/>
              <a:t>A waveform window &amp;A counter counting from 32 down to 0</a:t>
            </a:r>
          </a:p>
          <a:p>
            <a:endParaRPr lang="da-DK" dirty="0"/>
          </a:p>
          <a:p>
            <a:pPr lvl="1"/>
            <a:endParaRPr lang="da-DK" b="1" dirty="0"/>
          </a:p>
          <a:p>
            <a:pPr lvl="1"/>
            <a:endParaRPr lang="da-DK" dirty="0"/>
          </a:p>
          <a:p>
            <a:endParaRPr lang="en-US" dirty="0"/>
          </a:p>
          <a:p>
            <a:pPr lvl="1"/>
            <a:endParaRPr lang="en-US" b="1" dirty="0"/>
          </a:p>
          <a:p>
            <a:endParaRPr lang="en-US" b="1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49220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B7E242-1DB4-1357-711E-CC8ED1DBB0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ALU </a:t>
            </a:r>
            <a:r>
              <a:rPr lang="et-EE" dirty="0" err="1"/>
              <a:t>Lab</a:t>
            </a:r>
            <a:r>
              <a:rPr lang="et-EE" dirty="0"/>
              <a:t> </a:t>
            </a:r>
            <a:r>
              <a:rPr lang="et-EE" dirty="0" err="1"/>
              <a:t>Description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5C1A7BC-FBA9-B147-7A9B-A8A4881DEA8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4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7281A4-CBCE-CA16-9454-25CA84ACC6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35887"/>
            <a:ext cx="5809734" cy="5141076"/>
          </a:xfrm>
        </p:spPr>
        <p:txBody>
          <a:bodyPr/>
          <a:lstStyle/>
          <a:p>
            <a:r>
              <a:rPr lang="en-US" b="1" dirty="0"/>
              <a:t>Task:</a:t>
            </a:r>
          </a:p>
          <a:p>
            <a:pPr lvl="1"/>
            <a:r>
              <a:rPr lang="en-US" dirty="0"/>
              <a:t>Design a combinational ALU using Verilog.</a:t>
            </a:r>
          </a:p>
          <a:p>
            <a:r>
              <a:rPr lang="en-US" b="1" dirty="0"/>
              <a:t>ALU Features:</a:t>
            </a:r>
            <a:endParaRPr lang="en-US" dirty="0"/>
          </a:p>
          <a:p>
            <a:pPr lvl="1"/>
            <a:r>
              <a:rPr lang="en-US" dirty="0"/>
              <a:t>3 operands (8-bit each)</a:t>
            </a:r>
          </a:p>
          <a:p>
            <a:pPr lvl="1"/>
            <a:r>
              <a:rPr lang="en-US" dirty="0"/>
              <a:t>3 operations</a:t>
            </a:r>
          </a:p>
          <a:p>
            <a:pPr lvl="2"/>
            <a:r>
              <a:rPr lang="en-US" dirty="0"/>
              <a:t>ADD: add 2 inputs </a:t>
            </a:r>
          </a:p>
          <a:p>
            <a:pPr lvl="2"/>
            <a:r>
              <a:rPr lang="en-US" dirty="0"/>
              <a:t>SUB: subtract 2 inputs </a:t>
            </a:r>
          </a:p>
          <a:p>
            <a:pPr lvl="2"/>
            <a:r>
              <a:rPr lang="en-US" dirty="0"/>
              <a:t>ATS: add 2 inputs, sub the third</a:t>
            </a:r>
          </a:p>
          <a:p>
            <a:pPr lvl="1"/>
            <a:r>
              <a:rPr lang="en-US" dirty="0"/>
              <a:t>Controlled using opcode and enable signals.</a:t>
            </a:r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EEB3B6F-2BDF-68E0-587E-2998AA2A12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47934" y="1035887"/>
            <a:ext cx="5544065" cy="514107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378946C-DBF1-F48A-81C8-6060FDFAB7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2547" y="3928947"/>
            <a:ext cx="4559534" cy="2248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03827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281729-9ED7-FC8E-C6E7-59F7172042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ALU </a:t>
            </a:r>
            <a:r>
              <a:rPr lang="et-EE" dirty="0" err="1"/>
              <a:t>Lab</a:t>
            </a:r>
            <a:r>
              <a:rPr lang="et-EE" dirty="0"/>
              <a:t> </a:t>
            </a:r>
            <a:r>
              <a:rPr lang="et-EE" dirty="0" err="1"/>
              <a:t>Description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BE3074F-6A1A-7DBA-8ABD-5C441F7624B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5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F410B8-C2F7-2E69-A801-2856E5762E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8239"/>
            <a:ext cx="5653216" cy="4828724"/>
          </a:xfrm>
        </p:spPr>
        <p:txBody>
          <a:bodyPr/>
          <a:lstStyle/>
          <a:p>
            <a:r>
              <a:rPr lang="et-EE" b="1" dirty="0" err="1"/>
              <a:t>Inputs</a:t>
            </a:r>
            <a:r>
              <a:rPr lang="et-EE" b="1" dirty="0"/>
              <a:t>:</a:t>
            </a:r>
            <a:endParaRPr lang="et-EE" dirty="0"/>
          </a:p>
          <a:p>
            <a:pPr lvl="1"/>
            <a:r>
              <a:rPr lang="et-EE" dirty="0" err="1"/>
              <a:t>operand_a</a:t>
            </a:r>
            <a:r>
              <a:rPr lang="et-EE" dirty="0"/>
              <a:t>, </a:t>
            </a:r>
            <a:r>
              <a:rPr lang="et-EE" dirty="0" err="1"/>
              <a:t>operand_b</a:t>
            </a:r>
            <a:r>
              <a:rPr lang="et-EE" dirty="0"/>
              <a:t>, </a:t>
            </a:r>
            <a:r>
              <a:rPr lang="et-EE" dirty="0" err="1"/>
              <a:t>operand_c</a:t>
            </a:r>
            <a:r>
              <a:rPr lang="et-EE" dirty="0"/>
              <a:t> (8-bit)</a:t>
            </a:r>
          </a:p>
          <a:p>
            <a:pPr lvl="1"/>
            <a:r>
              <a:rPr lang="et-EE" dirty="0" err="1"/>
              <a:t>use_a</a:t>
            </a:r>
            <a:r>
              <a:rPr lang="et-EE" dirty="0"/>
              <a:t>, </a:t>
            </a:r>
            <a:r>
              <a:rPr lang="et-EE" dirty="0" err="1"/>
              <a:t>use_b</a:t>
            </a:r>
            <a:r>
              <a:rPr lang="et-EE" dirty="0"/>
              <a:t>, </a:t>
            </a:r>
            <a:r>
              <a:rPr lang="et-EE" dirty="0" err="1"/>
              <a:t>use_c</a:t>
            </a:r>
            <a:r>
              <a:rPr lang="et-EE" dirty="0"/>
              <a:t> (operand </a:t>
            </a:r>
            <a:r>
              <a:rPr lang="et-EE" dirty="0" err="1"/>
              <a:t>enable</a:t>
            </a:r>
            <a:r>
              <a:rPr lang="et-EE" dirty="0"/>
              <a:t> </a:t>
            </a:r>
            <a:r>
              <a:rPr lang="et-EE" dirty="0" err="1"/>
              <a:t>signals</a:t>
            </a:r>
            <a:r>
              <a:rPr lang="et-EE" dirty="0"/>
              <a:t>)</a:t>
            </a:r>
          </a:p>
          <a:p>
            <a:pPr lvl="1"/>
            <a:r>
              <a:rPr lang="et-EE" dirty="0" err="1"/>
              <a:t>opcode_add</a:t>
            </a:r>
            <a:endParaRPr lang="et-EE" dirty="0"/>
          </a:p>
          <a:p>
            <a:pPr lvl="1"/>
            <a:r>
              <a:rPr lang="et-EE" dirty="0" err="1"/>
              <a:t>opcode_sub</a:t>
            </a:r>
            <a:endParaRPr lang="et-EE" dirty="0"/>
          </a:p>
          <a:p>
            <a:pPr lvl="1"/>
            <a:r>
              <a:rPr lang="et-EE" dirty="0" err="1"/>
              <a:t>opcode_ats</a:t>
            </a:r>
            <a:r>
              <a:rPr lang="et-EE" dirty="0"/>
              <a:t> (</a:t>
            </a:r>
            <a:r>
              <a:rPr lang="et-EE" dirty="0" err="1"/>
              <a:t>add</a:t>
            </a:r>
            <a:r>
              <a:rPr lang="et-EE" dirty="0"/>
              <a:t> </a:t>
            </a:r>
            <a:r>
              <a:rPr lang="et-EE" dirty="0" err="1"/>
              <a:t>then</a:t>
            </a:r>
            <a:r>
              <a:rPr lang="et-EE" dirty="0"/>
              <a:t> </a:t>
            </a:r>
            <a:r>
              <a:rPr lang="et-EE" dirty="0" err="1"/>
              <a:t>subtract</a:t>
            </a:r>
            <a:r>
              <a:rPr lang="et-EE" dirty="0"/>
              <a:t>)</a:t>
            </a:r>
          </a:p>
          <a:p>
            <a:r>
              <a:rPr lang="et-EE" b="1" dirty="0" err="1"/>
              <a:t>Outputs</a:t>
            </a:r>
            <a:r>
              <a:rPr lang="et-EE" b="1" dirty="0"/>
              <a:t>:</a:t>
            </a:r>
            <a:endParaRPr lang="et-EE" dirty="0"/>
          </a:p>
          <a:p>
            <a:pPr lvl="1"/>
            <a:r>
              <a:rPr lang="et-EE" dirty="0" err="1"/>
              <a:t>result</a:t>
            </a:r>
            <a:r>
              <a:rPr lang="et-EE" dirty="0"/>
              <a:t> (8-bit)</a:t>
            </a:r>
          </a:p>
          <a:p>
            <a:pPr lvl="1"/>
            <a:r>
              <a:rPr lang="et-EE" dirty="0" err="1"/>
              <a:t>error</a:t>
            </a:r>
            <a:r>
              <a:rPr lang="et-EE" dirty="0"/>
              <a:t> (1-bit)</a:t>
            </a:r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1770978-C9A8-7863-369C-9D07F8494D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03713" y="1098280"/>
            <a:ext cx="5588287" cy="5258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49215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437FF7-C9A1-998C-C854-E5450EF6D2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/>
              <a:t>Operation</a:t>
            </a:r>
            <a:r>
              <a:rPr lang="et-EE" dirty="0"/>
              <a:t> </a:t>
            </a:r>
            <a:r>
              <a:rPr lang="et-EE" dirty="0" err="1"/>
              <a:t>Rules</a:t>
            </a:r>
            <a:r>
              <a:rPr lang="et-EE" dirty="0"/>
              <a:t> (</a:t>
            </a:r>
            <a:r>
              <a:rPr lang="et-EE" dirty="0" err="1"/>
              <a:t>Very</a:t>
            </a:r>
            <a:r>
              <a:rPr lang="et-EE" dirty="0"/>
              <a:t> </a:t>
            </a:r>
            <a:r>
              <a:rPr lang="et-EE" dirty="0" err="1"/>
              <a:t>Important</a:t>
            </a:r>
            <a:r>
              <a:rPr lang="et-EE" dirty="0"/>
              <a:t>)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0EEE82A-8DAE-6246-7DF5-51F6DC74FD6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6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21D3C0-BA71-AFBD-3915-994AB3644C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Exactly one opcode must be active at a time.</a:t>
            </a:r>
          </a:p>
          <a:p>
            <a:r>
              <a:rPr lang="en-US" dirty="0"/>
              <a:t>Operand requirements:</a:t>
            </a:r>
          </a:p>
          <a:p>
            <a:pPr lvl="1"/>
            <a:r>
              <a:rPr lang="en-US" dirty="0"/>
              <a:t>ADD → exactly 2 operands enabled</a:t>
            </a:r>
          </a:p>
          <a:p>
            <a:pPr lvl="1"/>
            <a:r>
              <a:rPr lang="en-US" dirty="0"/>
              <a:t>SUB → exactly 2 operands enabled</a:t>
            </a:r>
          </a:p>
          <a:p>
            <a:pPr lvl="1"/>
            <a:r>
              <a:rPr lang="en-US" dirty="0"/>
              <a:t>ATS → exactly 3 operands enabled</a:t>
            </a:r>
          </a:p>
          <a:p>
            <a:r>
              <a:rPr lang="en-US" dirty="0"/>
              <a:t>If rules are violated → error = 1</a:t>
            </a:r>
          </a:p>
          <a:p>
            <a:r>
              <a:rPr lang="et-EE" b="1" dirty="0" err="1"/>
              <a:t>Error</a:t>
            </a:r>
            <a:r>
              <a:rPr lang="et-EE" b="1" dirty="0"/>
              <a:t> </a:t>
            </a:r>
            <a:r>
              <a:rPr lang="en-US" b="1" dirty="0"/>
              <a:t>triggers when the number of used inputs does not match the number of operators for the given opcode.</a:t>
            </a:r>
          </a:p>
          <a:p>
            <a:r>
              <a:rPr lang="en-US" dirty="0"/>
              <a:t>A testbench is provided in </a:t>
            </a:r>
            <a:r>
              <a:rPr lang="en-US" b="1" dirty="0"/>
              <a:t>lab1_tb.v </a:t>
            </a:r>
            <a:r>
              <a:rPr lang="en-US" dirty="0"/>
              <a:t>for your reference; you can modify it accordingly</a:t>
            </a:r>
            <a:r>
              <a:rPr lang="en-US" b="1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1369688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6C757D-9BC8-F7AA-1237-D3ECD466D6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/>
              <a:t>Deliverables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D821DCE-8154-4374-7942-BFBBA3D28F0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7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3E2AE9-8848-307B-484F-ABE72A3B76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Submit in zip files and the name of the zip file should be </a:t>
            </a:r>
          </a:p>
          <a:p>
            <a:pPr lvl="1"/>
            <a:r>
              <a:rPr lang="en-US" dirty="0"/>
              <a:t>Lab1_StudentID.zip</a:t>
            </a:r>
          </a:p>
          <a:p>
            <a:r>
              <a:rPr lang="en-US" b="1" dirty="0"/>
              <a:t>Zip file should contain</a:t>
            </a:r>
            <a:r>
              <a:rPr lang="en-US" dirty="0"/>
              <a:t>. </a:t>
            </a:r>
          </a:p>
          <a:p>
            <a:pPr lvl="1"/>
            <a:r>
              <a:rPr lang="en-US" dirty="0"/>
              <a:t>Verilog module file (lab1.v)</a:t>
            </a:r>
          </a:p>
          <a:p>
            <a:pPr lvl="1"/>
            <a:r>
              <a:rPr lang="en-US" dirty="0"/>
              <a:t>Screenshot of successful simulation</a:t>
            </a:r>
          </a:p>
          <a:p>
            <a:pPr lvl="1"/>
            <a:r>
              <a:rPr lang="en-US" dirty="0"/>
              <a:t>Waveform screenshot showing correct behavior</a:t>
            </a:r>
          </a:p>
          <a:p>
            <a:pPr lvl="1"/>
            <a:r>
              <a:rPr lang="en-US" dirty="0"/>
              <a:t>A brief working flow of ALU design in your observation.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31387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9961163-6AA3-4A9F-A525-B4B23ECD50D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8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B039879-B208-4F39-B0EF-9DA1853407F3}"/>
              </a:ext>
            </a:extLst>
          </p:cNvPr>
          <p:cNvSpPr txBox="1"/>
          <p:nvPr/>
        </p:nvSpPr>
        <p:spPr>
          <a:xfrm>
            <a:off x="4352514" y="2967335"/>
            <a:ext cx="34869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 dirty="0">
                <a:solidFill>
                  <a:schemeClr val="tx1"/>
                </a:solidFill>
              </a:rPr>
              <a:t>Thank you! 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E88BCBE-05EC-4691-8A1B-8484A5B195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9532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12527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FD3407112A2644AAB9E5EF5A51D0AC" ma:contentTypeVersion="14" ma:contentTypeDescription="Create a new document." ma:contentTypeScope="" ma:versionID="b68b3dfd769fa85a9901d819bd9b34d4">
  <xsd:schema xmlns:xsd="http://www.w3.org/2001/XMLSchema" xmlns:xs="http://www.w3.org/2001/XMLSchema" xmlns:p="http://schemas.microsoft.com/office/2006/metadata/properties" xmlns:ns3="dc002012-cf63-4f1b-99f8-3575717a53b9" xmlns:ns4="6277377a-1be1-4b28-be60-01485481eb42" targetNamespace="http://schemas.microsoft.com/office/2006/metadata/properties" ma:root="true" ma:fieldsID="cb155574c551694458ad97db578f32a4" ns3:_="" ns4:_="">
    <xsd:import namespace="dc002012-cf63-4f1b-99f8-3575717a53b9"/>
    <xsd:import namespace="6277377a-1be1-4b28-be60-01485481eb42"/>
    <xsd:element name="properties">
      <xsd:complexType>
        <xsd:sequence>
          <xsd:element name="documentManagement">
            <xsd:complexType>
              <xsd:all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SearchProperties" minOccurs="0"/>
                <xsd:element ref="ns3:MediaServiceSystem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002012-cf63-4f1b-99f8-3575717a53b9" elementFormDefault="qualified">
    <xsd:import namespace="http://schemas.microsoft.com/office/2006/documentManagement/types"/>
    <xsd:import namespace="http://schemas.microsoft.com/office/infopath/2007/PartnerControls"/>
    <xsd:element name="_activity" ma:index="8" nillable="true" ma:displayName="_activity" ma:hidden="true" ma:internalName="_activity">
      <xsd:simpleType>
        <xsd:restriction base="dms:Note"/>
      </xsd:simpleType>
    </xsd:element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16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77377a-1be1-4b28-be60-01485481eb42" elementFormDefault="qualified">
    <xsd:import namespace="http://schemas.microsoft.com/office/2006/documentManagement/types"/>
    <xsd:import namespace="http://schemas.microsoft.com/office/infopath/2007/PartnerControls"/>
    <xsd:element name="SharedWithUsers" ma:index="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1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dc002012-cf63-4f1b-99f8-3575717a53b9" xsi:nil="true"/>
  </documentManagement>
</p:properties>
</file>

<file path=customXml/itemProps1.xml><?xml version="1.0" encoding="utf-8"?>
<ds:datastoreItem xmlns:ds="http://schemas.openxmlformats.org/officeDocument/2006/customXml" ds:itemID="{56CF8F20-B80A-4FD6-8907-1DF1D2A2BEC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EDCD98E-E9E8-4486-86AA-F89B5000FD2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c002012-cf63-4f1b-99f8-3575717a53b9"/>
    <ds:schemaRef ds:uri="6277377a-1be1-4b28-be60-01485481eb4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76F0EEE-99DF-4341-9ABC-06ECC8482100}">
  <ds:schemaRefs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dcmitype/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6277377a-1be1-4b28-be60-01485481eb42"/>
    <ds:schemaRef ds:uri="dc002012-cf63-4f1b-99f8-3575717a53b9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48487</TotalTime>
  <Words>500</Words>
  <Application>Microsoft Office PowerPoint</Application>
  <PresentationFormat>Widescreen</PresentationFormat>
  <Paragraphs>98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Verdana</vt:lpstr>
      <vt:lpstr>Wingdings</vt:lpstr>
      <vt:lpstr>Office Theme</vt:lpstr>
      <vt:lpstr>PowerPoint Presentation</vt:lpstr>
      <vt:lpstr>Lab 1 Overview</vt:lpstr>
      <vt:lpstr>Basic Linux Setup</vt:lpstr>
      <vt:lpstr>ALU Lab Description</vt:lpstr>
      <vt:lpstr>ALU Lab Description</vt:lpstr>
      <vt:lpstr>Operation Rules (Very Important)</vt:lpstr>
      <vt:lpstr>Deliverables</vt:lpstr>
      <vt:lpstr>PowerPoint Presentation</vt:lpstr>
    </vt:vector>
  </TitlesOfParts>
  <Company>Tallinn University of Technology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Samuel Pagliarini</dc:creator>
  <cp:lastModifiedBy>Sharjeel Imtiaz</cp:lastModifiedBy>
  <cp:revision>439</cp:revision>
  <dcterms:created xsi:type="dcterms:W3CDTF">2019-11-21T08:16:41Z</dcterms:created>
  <dcterms:modified xsi:type="dcterms:W3CDTF">2026-02-02T11:44:55Z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0x01010082FD3407112A2644AAB9E5EF5A51D0AC</vt:lpwstr>
  </property>
</Properties>
</file>